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70" r:id="rId82"/>
    <p:sldId id="364" r:id="rId83"/>
    <p:sldId id="310" r:id="rId84"/>
    <p:sldId id="369" r:id="rId85"/>
    <p:sldId id="365"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61"/>
    <p:restoredTop sz="77891"/>
  </p:normalViewPr>
  <p:slideViewPr>
    <p:cSldViewPr snapToGrid="0" snapToObjects="1">
      <p:cViewPr>
        <p:scale>
          <a:sx n="98" d="100"/>
          <a:sy n="98" d="100"/>
        </p:scale>
        <p:origin x="1928" y="192"/>
      </p:cViewPr>
      <p:guideLst>
        <p:guide orient="horz" pos="2160"/>
        <p:guide pos="3840"/>
      </p:guideLst>
    </p:cSldViewPr>
  </p:slideViewPr>
  <p:outlineViewPr>
    <p:cViewPr>
      <p:scale>
        <a:sx n="33" d="100"/>
        <a:sy n="33" d="100"/>
      </p:scale>
      <p:origin x="0" y="-1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All I did was adapt the diagram to build in PowerPoint; that’s all there is to Docker.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work together.</a:t>
            </a:r>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simple example of how Docker works in in a real environment and it is an exact representation of what you will see and do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we have our Docker Client with some examples of the commands we will use in the hands-on exercises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have Docker Host which runs the Docker Daemon.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hands-on exercises, our computers are our own Docker Hosts and Docker Desktop provides the complete Docker Engine for 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Docker host has repositories for both Containers and Images and we will talk about the differences between those two things later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now, there is an image for Ubuntu server already in our 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send CLI commands to the Docker Daemon, via the REST API, we tell Docker what we want it to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we tell Docker to create two Ubuntu Containers and the Daemon does just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common to </a:t>
            </a:r>
            <a:r>
              <a:rPr lang="en-US" i="1" dirty="0"/>
              <a:t>not</a:t>
            </a:r>
            <a:r>
              <a:rPr lang="en-US" dirty="0"/>
              <a:t> have the image we need in our local repository but we don’t need to scour the Internet to look for most Images…for this situation, we have Registries.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we want to deploy two Containers with the official Redis database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don’t have that image in our repository yet but Docker we can just tell Docker to deploy the Containers anyway.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will try to find Images locally first and will automatically search the Docker Hub Registry if it doesn’t find the Image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tell Docker to search other Registries too but, for our learning, we will stick to using the Docker Hub Registry.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quick note about Docker Hub is that it hosts many official </a:t>
            </a:r>
            <a:r>
              <a:rPr lang="en-US" i="1" dirty="0"/>
              <a:t>and</a:t>
            </a:r>
            <a:r>
              <a:rPr lang="en-US" i="0" dirty="0"/>
              <a:t> unofficial Images.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Generally, official images come from OEMs and unofficial images come from people like us.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You can think of Docker Hub like a GitHub for Docker Images.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Anyway, Docker will download the Redis Image from Docker Hub and then create the Containers we asked for.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Now that the Redis Image is in our local repository, any new Redis Containers we deploy will pop up just about instantly.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interest of simplicity and transparency, this is another diagram that I pulled straight from Docker’s documentation and adapted for PowerPoint.  While there is much more that we can do with Docker, this is a good representation of how the basics work.</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much </a:t>
            </a:r>
            <a:r>
              <a:rPr lang="en-US" i="1" dirty="0"/>
              <a:t>it</a:t>
            </a:r>
            <a:r>
              <a:rPr lang="en-US" i="0" dirty="0"/>
              <a:t> for the slides, it’s time to get hands-on with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each of the hands-on exercises we will go over the commands or instructions that pertain to the task at hand and then show a screen recording of task.  The idea here is you can learn at whichever pace and style suits you best.  If you have Docker Desktop installed and want to follow along with your CLI, do it.  If you don’t have Docker Desktop installed or if you just want to watch and see what this all looks like, that’s just as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of the screen recordings are built into the presentation and so you can review them anytime and they should be a good resource if you try to go through the hands-on exercises and get stuck.  Also, all of the commands in the screen recordings with their descriptions are in the GitHub repo, broken out by section, in the </a:t>
            </a:r>
            <a:r>
              <a:rPr lang="en-US" i="1" dirty="0"/>
              <a:t>docker-commands</a:t>
            </a:r>
            <a:r>
              <a:rPr lang="en-US" i="0" dirty="0"/>
              <a:t> folder and you can copy and paste commands if you prefer.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Enough talk, let’s do some work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use Docker is to open and sign in to Docker Desktop.  Again, technically, this isn’t required but it’s probably a good idea if you plan to ever use Docker for anything.</a:t>
            </a:r>
          </a:p>
          <a:p>
            <a:endParaRPr lang="en-US" dirty="0"/>
          </a:p>
          <a:p>
            <a:r>
              <a:rPr lang="en-US" dirty="0"/>
              <a:t>Launch the Docker Desktop app, enter your credentials, and sign in.  If you don’t see a prompt to sign in, you can access the Docker Desktop menu by:</a:t>
            </a:r>
          </a:p>
          <a:p>
            <a:pPr marL="628650" lvl="1" indent="-171450">
              <a:buFont typeface="Arial" panose="020B0604020202020204" pitchFamily="34" charset="0"/>
              <a:buChar char="•"/>
            </a:pPr>
            <a:r>
              <a:rPr lang="en-US" dirty="0"/>
              <a:t>Clicking on the Docker menu bar icon in the upper-right portion of a Mac desktop.</a:t>
            </a:r>
          </a:p>
          <a:p>
            <a:pPr marL="628650" lvl="1" indent="-171450">
              <a:buFont typeface="Arial" panose="020B0604020202020204" pitchFamily="34" charset="0"/>
              <a:buChar char="•"/>
            </a:pPr>
            <a:r>
              <a:rPr lang="en-US" dirty="0"/>
              <a:t>Or right-clicking on the Docker icon in the notification area at the bottom-right portion of a Windows desktop.</a:t>
            </a:r>
          </a:p>
          <a:p>
            <a:endParaRPr lang="en-US" dirty="0"/>
          </a:p>
          <a:p>
            <a:r>
              <a:rPr lang="en-US" dirty="0"/>
              <a:t>You can verify that you signed in and Docker is running using your Docker Desktop menu.</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 will do is verify our installation of Docker works correctly.  To do that, open your preferred terminal application.</a:t>
            </a:r>
          </a:p>
          <a:p>
            <a:r>
              <a:rPr lang="en-US" dirty="0"/>
              <a:t>There are a few commands we will run to do this:</a:t>
            </a:r>
          </a:p>
          <a:p>
            <a:pPr marL="171450" indent="-171450">
              <a:buFont typeface="Arial" panose="020B0604020202020204" pitchFamily="34" charset="0"/>
              <a:buChar char="•"/>
            </a:pPr>
            <a:r>
              <a:rPr lang="en-US" b="1" i="1" dirty="0"/>
              <a:t>docker --version </a:t>
            </a:r>
            <a:r>
              <a:rPr lang="en-US" dirty="0"/>
              <a:t>simply displays the Docker version and build information.</a:t>
            </a:r>
          </a:p>
          <a:p>
            <a:pPr marL="171450" indent="-171450">
              <a:buFont typeface="Arial" panose="020B0604020202020204" pitchFamily="34" charset="0"/>
              <a:buChar char="•"/>
            </a:pPr>
            <a:r>
              <a:rPr lang="en-US" b="1" i="1" dirty="0"/>
              <a:t>docker info </a:t>
            </a:r>
            <a:r>
              <a:rPr lang="en-US" dirty="0"/>
              <a:t>shows the version number but also details about:</a:t>
            </a:r>
          </a:p>
          <a:p>
            <a:pPr marL="628650" lvl="1" indent="-171450">
              <a:buFont typeface="Arial" panose="020B0604020202020204" pitchFamily="34" charset="0"/>
              <a:buChar char="•"/>
            </a:pPr>
            <a:r>
              <a:rPr lang="en-US" dirty="0"/>
              <a:t>The number of Containers and Images in the environment.</a:t>
            </a:r>
          </a:p>
          <a:p>
            <a:pPr marL="628650" lvl="1" indent="-171450">
              <a:buFont typeface="Arial" panose="020B0604020202020204" pitchFamily="34" charset="0"/>
              <a:buChar char="•"/>
            </a:pPr>
            <a:r>
              <a:rPr lang="en-US" dirty="0"/>
              <a:t>Information that Docker learns about your computer, as the Docker Host.</a:t>
            </a:r>
          </a:p>
          <a:p>
            <a:pPr marL="628650" lvl="1" indent="-171450">
              <a:buFont typeface="Arial" panose="020B0604020202020204" pitchFamily="34" charset="0"/>
              <a:buChar char="•"/>
            </a:pPr>
            <a:r>
              <a:rPr lang="en-US" dirty="0"/>
              <a:t>And information about the configured Docker Registries.</a:t>
            </a:r>
          </a:p>
          <a:p>
            <a:pPr marL="171450" lvl="0" indent="-171450">
              <a:buFont typeface="Arial" panose="020B0604020202020204" pitchFamily="34" charset="0"/>
              <a:buChar char="•"/>
            </a:pPr>
            <a:r>
              <a:rPr lang="en-US" b="1" i="1" dirty="0"/>
              <a:t>docker run hello-world</a:t>
            </a:r>
            <a:r>
              <a:rPr lang="en-US" b="0" i="1" dirty="0"/>
              <a:t> </a:t>
            </a:r>
            <a:r>
              <a:rPr lang="en-US" b="0" i="0" dirty="0"/>
              <a:t>will do several things which we will review right after we run the command.</a:t>
            </a:r>
          </a:p>
          <a:p>
            <a:pPr marL="628650" lvl="1" indent="-171450">
              <a:buFont typeface="Arial" panose="020B0604020202020204" pitchFamily="34" charset="0"/>
              <a:buChar char="•"/>
            </a:pPr>
            <a:r>
              <a:rPr lang="en-US" b="0" i="0" dirty="0"/>
              <a:t>This command is a pretty definitive way to confirm that your installation of Docker works correctly.</a:t>
            </a:r>
          </a:p>
          <a:p>
            <a:pPr marL="0" lvl="0" indent="0">
              <a:buFont typeface="Arial" panose="020B0604020202020204" pitchFamily="34" charset="0"/>
              <a:buNone/>
            </a:pPr>
            <a:endParaRPr lang="en-US" b="1" i="1" dirty="0"/>
          </a:p>
          <a:p>
            <a:pPr marL="0" lvl="0" indent="0">
              <a:buFont typeface="Arial" panose="020B0604020202020204" pitchFamily="34" charset="0"/>
              <a:buNone/>
            </a:pPr>
            <a:r>
              <a:rPr lang="en-US" b="0" i="0" dirty="0"/>
              <a:t>Let’s see what these commands do when we run them and feel free to follow along if you like.</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the screen recordings in this presentation, to make the screen recordings as easy to read as possible, I use a large font in a small terminal window.  Sometimes this will make the text output, intended for one line, span many lines.  While this isn’t ideal, I feel like having text that is easy to read gets more weight than a perfectly clean output format.</a:t>
            </a:r>
          </a:p>
          <a:p>
            <a:endParaRPr lang="en-US" dirty="0"/>
          </a:p>
          <a:p>
            <a:pPr marL="171450" indent="-171450">
              <a:buFont typeface="Arial" panose="020B0604020202020204" pitchFamily="34" charset="0"/>
              <a:buChar char="•"/>
            </a:pPr>
            <a:r>
              <a:rPr lang="en-US" dirty="0"/>
              <a:t>Let’s get started by typing </a:t>
            </a:r>
            <a:r>
              <a:rPr lang="en-US" b="1" i="1" dirty="0"/>
              <a:t>docker --version </a:t>
            </a:r>
            <a:r>
              <a:rPr lang="en-US" b="0" i="0" dirty="0"/>
              <a:t>and pressing your </a:t>
            </a:r>
            <a:r>
              <a:rPr lang="en-US" b="1" i="1" dirty="0"/>
              <a:t>Return </a:t>
            </a:r>
            <a:r>
              <a:rPr lang="en-US" b="0" i="0" dirty="0"/>
              <a:t>or </a:t>
            </a:r>
            <a:r>
              <a:rPr lang="en-US" b="1" i="1" dirty="0"/>
              <a:t>Enter</a:t>
            </a:r>
            <a:r>
              <a:rPr lang="en-US" b="0" i="0" dirty="0"/>
              <a:t> key.</a:t>
            </a:r>
          </a:p>
          <a:p>
            <a:pPr marL="628650" lvl="1" indent="-171450">
              <a:buFont typeface="Arial" panose="020B0604020202020204" pitchFamily="34" charset="0"/>
              <a:buChar char="•"/>
            </a:pPr>
            <a:r>
              <a:rPr lang="en-US" b="0" i="0" dirty="0"/>
              <a:t>We see the Docker version in our terminal and there a couple of things to note about the version number.</a:t>
            </a:r>
          </a:p>
          <a:p>
            <a:pPr marL="628650" lvl="1" indent="-171450">
              <a:buFont typeface="Arial" panose="020B0604020202020204" pitchFamily="34" charset="0"/>
              <a:buChar char="•"/>
            </a:pPr>
            <a:r>
              <a:rPr lang="en-US" b="0" i="0" dirty="0"/>
              <a:t>Docker version numbers correspond to the release date of a given version.</a:t>
            </a:r>
          </a:p>
          <a:p>
            <a:pPr marL="628650" lvl="1" indent="-171450">
              <a:buFont typeface="Arial" panose="020B0604020202020204" pitchFamily="34" charset="0"/>
              <a:buChar char="•"/>
            </a:pPr>
            <a:r>
              <a:rPr lang="en-US" dirty="0"/>
              <a:t>The first two digits of the version, before the dot, correspond to the release year and the second two digits ,that appear after the dot, correspond to the release month.</a:t>
            </a:r>
          </a:p>
          <a:p>
            <a:pPr marL="628650" lvl="1" indent="-171450">
              <a:buFont typeface="Arial" panose="020B0604020202020204" pitchFamily="34" charset="0"/>
              <a:buChar char="•"/>
            </a:pPr>
            <a:r>
              <a:rPr lang="en-US" dirty="0"/>
              <a:t>With that information we can determine that this release of Docker is from March of 2019. </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command to run is </a:t>
            </a:r>
            <a:r>
              <a:rPr lang="en-US" b="1" i="1" dirty="0"/>
              <a:t>docker info</a:t>
            </a:r>
            <a:r>
              <a:rPr lang="en-US" b="0" i="0" dirty="0"/>
              <a:t>.</a:t>
            </a:r>
          </a:p>
          <a:p>
            <a:pPr marL="628650" lvl="1" indent="-171450">
              <a:buFont typeface="Arial" panose="020B0604020202020204" pitchFamily="34" charset="0"/>
              <a:buChar char="•"/>
            </a:pPr>
            <a:r>
              <a:rPr lang="en-US" b="0" i="0" dirty="0"/>
              <a:t>The output will scroll by pretty quickly but we will look at a few things before we move on.</a:t>
            </a:r>
          </a:p>
          <a:p>
            <a:pPr marL="628650" lvl="1" indent="-171450">
              <a:buFont typeface="Arial" panose="020B0604020202020204" pitchFamily="34" charset="0"/>
              <a:buChar char="•"/>
            </a:pPr>
            <a:r>
              <a:rPr lang="en-US" b="0" i="0" dirty="0"/>
              <a:t>If we pause the scroll-back we can see the configured Docker Registry is at </a:t>
            </a:r>
            <a:r>
              <a:rPr lang="en-US" b="0" i="1" dirty="0" err="1"/>
              <a:t>docker.io</a:t>
            </a:r>
            <a:r>
              <a:rPr lang="en-US" b="0" i="1" dirty="0"/>
              <a:t> </a:t>
            </a:r>
            <a:r>
              <a:rPr lang="en-US" b="0" i="0" dirty="0"/>
              <a:t>– this is the Docker Hub Registry</a:t>
            </a:r>
          </a:p>
          <a:p>
            <a:pPr marL="1085850" lvl="2" indent="-171450">
              <a:buFont typeface="Arial" panose="020B0604020202020204" pitchFamily="34" charset="0"/>
              <a:buChar char="•"/>
            </a:pPr>
            <a:r>
              <a:rPr lang="en-US" b="0" i="0" dirty="0"/>
              <a:t>We can also see an Insecure Registry configured with the address </a:t>
            </a:r>
            <a:r>
              <a:rPr lang="en-US" b="0" i="1" dirty="0"/>
              <a:t>127.0.0.0/8</a:t>
            </a:r>
            <a:r>
              <a:rPr lang="en-US" b="1" i="0" dirty="0"/>
              <a:t> </a:t>
            </a:r>
            <a:r>
              <a:rPr lang="en-US" b="0" i="0" dirty="0"/>
              <a:t>– this represents the local Registry which Docker will check before it contacts Docker Hub to look for an image.</a:t>
            </a:r>
          </a:p>
          <a:p>
            <a:pPr marL="628650" lvl="1" indent="-171450">
              <a:buFont typeface="Arial" panose="020B0604020202020204" pitchFamily="34" charset="0"/>
              <a:buChar char="•"/>
            </a:pPr>
            <a:r>
              <a:rPr lang="en-US" dirty="0"/>
              <a:t>Next we see some information that Docker learns about your computer like the number of CPUs and memory available to Docker Desktop.</a:t>
            </a:r>
          </a:p>
          <a:p>
            <a:pPr marL="628650" lvl="1" indent="-171450">
              <a:buFont typeface="Arial" panose="020B0604020202020204" pitchFamily="34" charset="0"/>
              <a:buChar char="•"/>
            </a:pPr>
            <a:r>
              <a:rPr lang="en-US" dirty="0"/>
              <a:t>When we scroll all the way to the top we see:</a:t>
            </a:r>
          </a:p>
          <a:p>
            <a:pPr marL="1085850" lvl="2" indent="-171450">
              <a:buFont typeface="Arial" panose="020B0604020202020204" pitchFamily="34" charset="0"/>
              <a:buChar char="•"/>
            </a:pPr>
            <a:r>
              <a:rPr lang="en-US" dirty="0"/>
              <a:t>The Docker version</a:t>
            </a:r>
          </a:p>
          <a:p>
            <a:pPr marL="1085850" lvl="2" indent="-171450">
              <a:buFont typeface="Arial" panose="020B0604020202020204" pitchFamily="34" charset="0"/>
              <a:buChar char="•"/>
            </a:pPr>
            <a:r>
              <a:rPr lang="en-US" dirty="0"/>
              <a:t>The number of Images</a:t>
            </a:r>
          </a:p>
          <a:p>
            <a:pPr marL="1085850" lvl="2" indent="-171450">
              <a:buFont typeface="Arial" panose="020B0604020202020204" pitchFamily="34" charset="0"/>
              <a:buChar char="•"/>
            </a:pPr>
            <a:r>
              <a:rPr lang="en-US" dirty="0"/>
              <a:t>The number of Containers and the state of those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check on our Docker Installation is to run the command </a:t>
            </a:r>
            <a:r>
              <a:rPr lang="en-US" b="1" i="1" dirty="0"/>
              <a:t>docker run hello-world</a:t>
            </a:r>
            <a:r>
              <a:rPr lang="en-US" b="0" i="0" dirty="0"/>
              <a:t>.</a:t>
            </a:r>
          </a:p>
          <a:p>
            <a:pPr marL="171450" indent="-171450">
              <a:buFont typeface="Arial" panose="020B0604020202020204" pitchFamily="34" charset="0"/>
              <a:buChar char="•"/>
            </a:pPr>
            <a:r>
              <a:rPr lang="en-US" b="0" i="0" dirty="0"/>
              <a:t>This command tells Docker to:</a:t>
            </a:r>
          </a:p>
          <a:p>
            <a:pPr marL="628650" lvl="1" indent="-171450">
              <a:buFont typeface="Arial" panose="020B0604020202020204" pitchFamily="34" charset="0"/>
              <a:buChar char="•"/>
            </a:pPr>
            <a:r>
              <a:rPr lang="en-US" b="0" i="0" dirty="0"/>
              <a:t>Create and run a new Docker Container based on the Docker Image named </a:t>
            </a:r>
            <a:r>
              <a:rPr lang="en-US" b="1" i="0" dirty="0"/>
              <a:t>hello-world</a:t>
            </a:r>
            <a:endParaRPr lang="en-US" b="0" i="0" dirty="0"/>
          </a:p>
          <a:p>
            <a:pPr marL="628650" lvl="1" indent="-171450">
              <a:buFont typeface="Arial" panose="020B0604020202020204" pitchFamily="34" charset="0"/>
              <a:buChar char="•"/>
            </a:pPr>
            <a:r>
              <a:rPr lang="en-US" b="0" i="0" dirty="0"/>
              <a:t>I’ll pause the playback to show you that Docker first tries to find the Image locally and, when it doesn’t find the Image, downloads the image from the Docker Hub Registry.</a:t>
            </a:r>
          </a:p>
          <a:p>
            <a:pPr marL="628650" lvl="1" indent="-171450">
              <a:buFont typeface="Arial" panose="020B0604020202020204" pitchFamily="34" charset="0"/>
              <a:buChar char="•"/>
            </a:pPr>
            <a:r>
              <a:rPr lang="en-US" dirty="0"/>
              <a:t>Docker creates and runs the Container as soon as the Image downloads.</a:t>
            </a:r>
          </a:p>
          <a:p>
            <a:pPr marL="628650" lvl="1" indent="-171450">
              <a:buFont typeface="Arial" panose="020B0604020202020204" pitchFamily="34" charset="0"/>
              <a:buChar char="•"/>
            </a:pPr>
            <a:r>
              <a:rPr lang="en-US" dirty="0"/>
              <a:t>We can see in the output that Docker tells us, explicitly, that our Docker installation works properly.</a:t>
            </a:r>
          </a:p>
          <a:p>
            <a:pPr marL="628650" lvl="1" indent="-171450">
              <a:buFont typeface="Arial" panose="020B0604020202020204" pitchFamily="34" charset="0"/>
              <a:buChar char="•"/>
            </a:pPr>
            <a:r>
              <a:rPr lang="en-US" dirty="0"/>
              <a:t>We can keep reading to see exactly what Docker did as a result of our command.</a:t>
            </a:r>
          </a:p>
          <a:p>
            <a:pPr marL="1085850" lvl="2" indent="-171450">
              <a:buFont typeface="Arial" panose="020B0604020202020204" pitchFamily="34" charset="0"/>
              <a:buChar char="•"/>
            </a:pPr>
            <a:r>
              <a:rPr lang="en-US" dirty="0"/>
              <a:t>The Docker Client sent the Docker Daemon an instruction which caused the Daemon to:</a:t>
            </a:r>
          </a:p>
          <a:p>
            <a:pPr marL="1543050" lvl="3" indent="-171450">
              <a:buFont typeface="Arial" panose="020B0604020202020204" pitchFamily="34" charset="0"/>
              <a:buChar char="•"/>
            </a:pPr>
            <a:r>
              <a:rPr lang="en-US" dirty="0"/>
              <a:t>Download the </a:t>
            </a:r>
            <a:r>
              <a:rPr lang="en-US" b="1" dirty="0"/>
              <a:t>hello-world</a:t>
            </a:r>
            <a:r>
              <a:rPr lang="en-US" b="0" dirty="0"/>
              <a:t> image from Docker Hub.</a:t>
            </a:r>
          </a:p>
          <a:p>
            <a:pPr marL="1543050" lvl="3" indent="-171450">
              <a:buFont typeface="Arial" panose="020B0604020202020204" pitchFamily="34" charset="0"/>
              <a:buChar char="•"/>
            </a:pPr>
            <a:r>
              <a:rPr lang="en-US" b="0" dirty="0"/>
              <a:t>Create a new Container from that image which results in the output we see on the screen now.</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verified our Docker installation, let’s talk briefly about Docker Images and build one for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we would talk about what Docker Images and Containers are and we will start with Images first</a:t>
            </a:r>
          </a:p>
          <a:p>
            <a:pPr marL="171450" indent="-171450">
              <a:buFont typeface="Arial" panose="020B0604020202020204" pitchFamily="34" charset="0"/>
              <a:buChar char="•"/>
            </a:pPr>
            <a:r>
              <a:rPr lang="en-US" dirty="0"/>
              <a:t>Think of Images as templates for what you want Containers to look like.</a:t>
            </a:r>
          </a:p>
          <a:p>
            <a:pPr marL="628650" lvl="1" indent="-171450">
              <a:buFont typeface="Arial" panose="020B0604020202020204" pitchFamily="34" charset="0"/>
              <a:buChar char="•"/>
            </a:pPr>
            <a:r>
              <a:rPr lang="en-US" dirty="0"/>
              <a:t>In the vSphere world, you can build a virtual machine template and use it to create a bunch of identical virtual machines, which all start off as exact clones of the original template.</a:t>
            </a:r>
          </a:p>
          <a:p>
            <a:pPr marL="628650" lvl="1" indent="-171450">
              <a:buFont typeface="Arial" panose="020B0604020202020204" pitchFamily="34" charset="0"/>
              <a:buChar char="•"/>
            </a:pPr>
            <a:r>
              <a:rPr lang="en-US" dirty="0"/>
              <a:t>Docker Images work in about the same way; you build an Image and then create Containers which all start off as exact clones of the Image.</a:t>
            </a:r>
          </a:p>
          <a:p>
            <a:pPr marL="1085850" lvl="2" indent="-171450">
              <a:buFont typeface="Arial" panose="020B0604020202020204" pitchFamily="34" charset="0"/>
              <a:buChar char="•"/>
            </a:pPr>
            <a:r>
              <a:rPr lang="en-US" dirty="0"/>
              <a:t>Docker documentation describes Images as </a:t>
            </a:r>
            <a:r>
              <a:rPr lang="en-US" i="1" dirty="0"/>
              <a:t>immutable</a:t>
            </a:r>
            <a:r>
              <a:rPr lang="en-US" i="0" dirty="0"/>
              <a:t> although I want to point out you can rebuild Images and add or take away elements as you see fit.</a:t>
            </a:r>
          </a:p>
          <a:p>
            <a:pPr marL="1085850" lvl="2" indent="-171450">
              <a:buFont typeface="Arial" panose="020B0604020202020204" pitchFamily="34" charset="0"/>
              <a:buChar char="•"/>
            </a:pPr>
            <a:r>
              <a:rPr lang="en-US" i="0" dirty="0"/>
              <a:t>Once you rebuild an Image, that new Image is, likewise, considered immutable.</a:t>
            </a:r>
          </a:p>
          <a:p>
            <a:pPr marL="171450" lvl="0" indent="-171450">
              <a:buFont typeface="Arial" panose="020B0604020202020204" pitchFamily="34" charset="0"/>
              <a:buChar char="•"/>
            </a:pPr>
            <a:r>
              <a:rPr lang="en-US" i="0" dirty="0"/>
              <a:t>To build a Docker Image we use a special file called </a:t>
            </a:r>
            <a:r>
              <a:rPr lang="en-US" i="1" dirty="0" err="1"/>
              <a:t>Dockerfile</a:t>
            </a:r>
            <a:r>
              <a:rPr lang="en-US" i="0" dirty="0"/>
              <a:t>, with no file extension.</a:t>
            </a:r>
          </a:p>
          <a:p>
            <a:pPr marL="628650" lvl="1" indent="-171450">
              <a:buFont typeface="Arial" panose="020B0604020202020204" pitchFamily="34" charset="0"/>
              <a:buChar char="•"/>
            </a:pPr>
            <a:r>
              <a:rPr lang="en-US" i="0" dirty="0"/>
              <a:t>The </a:t>
            </a:r>
            <a:r>
              <a:rPr lang="en-US" i="0" dirty="0" err="1"/>
              <a:t>Dockerfile</a:t>
            </a:r>
            <a:r>
              <a:rPr lang="en-US" i="0" dirty="0"/>
              <a:t> contains instructions which define all of the binaries, packages, scripts, files, and just about anything else you can think of that will comprise the final Image.</a:t>
            </a:r>
          </a:p>
          <a:p>
            <a:pPr marL="1085850" lvl="2" indent="-171450">
              <a:buFont typeface="Arial" panose="020B0604020202020204" pitchFamily="34" charset="0"/>
              <a:buChar char="•"/>
            </a:pPr>
            <a:r>
              <a:rPr lang="en-US" i="0" dirty="0"/>
              <a:t>We will go into </a:t>
            </a:r>
            <a:r>
              <a:rPr lang="en-US" i="0" dirty="0" err="1"/>
              <a:t>Dockerfile</a:t>
            </a:r>
            <a:r>
              <a:rPr lang="en-US" i="0" dirty="0"/>
              <a:t> details shortly.</a:t>
            </a:r>
          </a:p>
          <a:p>
            <a:pPr marL="171450" lvl="0" indent="-171450">
              <a:buFont typeface="Arial" panose="020B0604020202020204" pitchFamily="34" charset="0"/>
              <a:buChar char="•"/>
            </a:pPr>
            <a:r>
              <a:rPr lang="en-US" i="0" dirty="0"/>
              <a:t>Before we do that though, we will go back to our Docker CLI and have a first look at our Docker Image inventory.</a:t>
            </a:r>
          </a:p>
          <a:p>
            <a:pPr marL="628650" lvl="1" indent="-171450">
              <a:buFont typeface="Arial" panose="020B0604020202020204" pitchFamily="34" charset="0"/>
              <a:buChar char="•"/>
            </a:pPr>
            <a:r>
              <a:rPr lang="en-US" i="0" dirty="0"/>
              <a:t>The command that lists all of the Docker Images in our local repository is </a:t>
            </a:r>
            <a:r>
              <a:rPr lang="en-US" b="1" i="1" dirty="0"/>
              <a:t>docker image ls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output from the </a:t>
            </a:r>
            <a:r>
              <a:rPr lang="en-US" b="1" i="1" dirty="0"/>
              <a:t>docker image ls</a:t>
            </a:r>
            <a:r>
              <a:rPr lang="en-US" b="0" i="0" dirty="0"/>
              <a:t> command we see that, in the instance of Docker Desktop, we have one Image and it’s the </a:t>
            </a:r>
            <a:r>
              <a:rPr lang="en-US" b="1" i="0" dirty="0"/>
              <a:t>hello-world</a:t>
            </a:r>
            <a:r>
              <a:rPr lang="en-US" b="0" i="0" dirty="0"/>
              <a:t> image that download from Docker Hub when we verified our installation.</a:t>
            </a:r>
          </a:p>
          <a:p>
            <a:endParaRPr lang="en-US" b="0" i="0" dirty="0"/>
          </a:p>
          <a:p>
            <a:r>
              <a:rPr lang="en-US" b="0" i="0" dirty="0"/>
              <a:t>Now that we know what our local Docker Image inventory looks like, let’s talk about how </a:t>
            </a:r>
            <a:r>
              <a:rPr lang="en-US" b="0" i="0" dirty="0" err="1"/>
              <a:t>Dockerfiles</a:t>
            </a:r>
            <a:r>
              <a:rPr lang="en-US" b="0" i="0" dirty="0"/>
              <a:t> work so we can put one together and use it to build an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tell Docker to build an Image, it reads the </a:t>
            </a:r>
            <a:r>
              <a:rPr lang="en-US" dirty="0" err="1"/>
              <a:t>Dockerfile</a:t>
            </a:r>
            <a:r>
              <a:rPr lang="en-US" dirty="0"/>
              <a:t> from top-to-bottom and uses the instructions as a blueprint for the Image.</a:t>
            </a:r>
          </a:p>
          <a:p>
            <a:endParaRPr lang="en-US" dirty="0"/>
          </a:p>
          <a:p>
            <a:pPr marL="171450" indent="-171450">
              <a:buFont typeface="Arial" panose="020B0604020202020204" pitchFamily="34" charset="0"/>
              <a:buChar char="•"/>
            </a:pPr>
            <a:r>
              <a:rPr lang="en-US" dirty="0"/>
              <a:t>The </a:t>
            </a:r>
            <a:r>
              <a:rPr lang="en-US" dirty="0" err="1"/>
              <a:t>Dockerfile</a:t>
            </a:r>
            <a:r>
              <a:rPr lang="en-US" dirty="0"/>
              <a:t> is a plain text file and whether or not you capitalize the D is your choice.  I like to capitalize the D but it’s purely a matter of preference.</a:t>
            </a:r>
          </a:p>
          <a:p>
            <a:pPr marL="171450" indent="-171450">
              <a:buFont typeface="Arial" panose="020B0604020202020204" pitchFamily="34" charset="0"/>
              <a:buChar char="•"/>
            </a:pPr>
            <a:r>
              <a:rPr lang="en-US" dirty="0"/>
              <a:t>Each instruction in the Docker file must be all uppercase characters or Docker will throw an error during the build process.</a:t>
            </a:r>
          </a:p>
          <a:p>
            <a:pPr marL="628650" lvl="1" indent="-171450">
              <a:buFont typeface="Arial" panose="020B0604020202020204" pitchFamily="34" charset="0"/>
              <a:buChar char="•"/>
            </a:pPr>
            <a:r>
              <a:rPr lang="en-US" dirty="0"/>
              <a:t>If you use Visual Studio Code as your code editor, and you install the Docker Extension, VS Code will warn you if you don’t capitalize your </a:t>
            </a:r>
            <a:r>
              <a:rPr lang="en-US" dirty="0" err="1"/>
              <a:t>Dockerfile</a:t>
            </a:r>
            <a:r>
              <a:rPr lang="en-US" dirty="0"/>
              <a:t> instructions.</a:t>
            </a:r>
          </a:p>
          <a:p>
            <a:pPr marL="171450" lvl="0" indent="-171450">
              <a:buFont typeface="Arial" panose="020B0604020202020204" pitchFamily="34" charset="0"/>
              <a:buChar char="•"/>
            </a:pPr>
            <a:r>
              <a:rPr lang="en-US" dirty="0"/>
              <a:t>We won’t go deeply into Docker Image layers but I will tell you that Docker Images are built one layer at a time with each layer corresponding to a </a:t>
            </a:r>
            <a:r>
              <a:rPr lang="en-US" dirty="0" err="1"/>
              <a:t>Dockerfile</a:t>
            </a:r>
            <a:r>
              <a:rPr lang="en-US" dirty="0"/>
              <a:t> instruction.</a:t>
            </a:r>
          </a:p>
          <a:p>
            <a:pPr marL="628650" lvl="1" indent="-171450">
              <a:buFont typeface="Arial" panose="020B0604020202020204" pitchFamily="34" charset="0"/>
              <a:buChar char="•"/>
            </a:pPr>
            <a:r>
              <a:rPr lang="en-US" dirty="0"/>
              <a:t>If you make a change to the Instruction on line 9 of this </a:t>
            </a:r>
            <a:r>
              <a:rPr lang="en-US" dirty="0" err="1"/>
              <a:t>Dockerfile</a:t>
            </a:r>
            <a:r>
              <a:rPr lang="en-US" dirty="0"/>
              <a:t> and rebuild the Docker image, Docker will leave the layers from lines 2-8 alone, just rebuilding the layer on line 9. </a:t>
            </a:r>
          </a:p>
          <a:p>
            <a:pPr marL="1085850" lvl="2" indent="-171450">
              <a:buFont typeface="Arial" panose="020B0604020202020204" pitchFamily="34" charset="0"/>
              <a:buChar char="•"/>
            </a:pPr>
            <a:r>
              <a:rPr lang="en-US" dirty="0"/>
              <a:t>This results in a really quick image rebuild.</a:t>
            </a:r>
          </a:p>
          <a:p>
            <a:pPr marL="628650" lvl="1" indent="-171450">
              <a:buFont typeface="Arial" panose="020B0604020202020204" pitchFamily="34" charset="0"/>
              <a:buChar char="•"/>
            </a:pPr>
            <a:r>
              <a:rPr lang="en-US" dirty="0"/>
              <a:t>If you make a change to the Instruction on line 3 of this </a:t>
            </a:r>
            <a:r>
              <a:rPr lang="en-US" dirty="0" err="1"/>
              <a:t>Dockerfile</a:t>
            </a:r>
            <a:r>
              <a:rPr lang="en-US" dirty="0"/>
              <a:t> and rebuild the image, Docker will leave the layer on line 2 alone but rebuild the layers on lines 3-9.</a:t>
            </a:r>
          </a:p>
          <a:p>
            <a:pPr marL="1085850" lvl="2" indent="-171450">
              <a:buFont typeface="Arial" panose="020B0604020202020204" pitchFamily="34" charset="0"/>
              <a:buChar char="•"/>
            </a:pPr>
            <a:r>
              <a:rPr lang="en-US" dirty="0"/>
              <a:t>The point of this is to say the order you place your instructions does, to an extent, matter and it’s best to put the layers which are more likely to change toward the bottom so you don’t have to rebuild layers which are less likely to change unnecessarily.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We will go through the steps to build an Image to using this exact </a:t>
            </a:r>
            <a:r>
              <a:rPr lang="en-US" dirty="0" err="1"/>
              <a:t>Dockerfile</a:t>
            </a:r>
            <a:r>
              <a:rPr lang="en-US" dirty="0"/>
              <a:t> line by line.</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of how a </a:t>
            </a:r>
            <a:r>
              <a:rPr lang="en-US" dirty="0" err="1"/>
              <a:t>Dockerfile</a:t>
            </a:r>
            <a:r>
              <a:rPr lang="en-US" dirty="0"/>
              <a:t> produces a Docker Image.  Don’t worry about what the instructions mean because we will go through each in plenty of detail.  The idea here is to show you what Docker does with a </a:t>
            </a:r>
            <a:r>
              <a:rPr lang="en-US" dirty="0" err="1"/>
              <a:t>Dockerfile</a:t>
            </a:r>
            <a:r>
              <a:rPr lang="en-US" dirty="0"/>
              <a:t> when you tell it to create an Image.</a:t>
            </a:r>
          </a:p>
          <a:p>
            <a:endParaRPr lang="en-US" dirty="0"/>
          </a:p>
          <a:p>
            <a:pPr marL="171450" indent="-171450">
              <a:buFont typeface="Arial" panose="020B0604020202020204" pitchFamily="34" charset="0"/>
              <a:buChar char="•"/>
            </a:pPr>
            <a:r>
              <a:rPr lang="en-US" dirty="0"/>
              <a:t>To start, on the left we have a blank </a:t>
            </a:r>
            <a:r>
              <a:rPr lang="en-US" dirty="0" err="1"/>
              <a:t>Dockerfile</a:t>
            </a:r>
            <a:r>
              <a:rPr lang="en-US" dirty="0"/>
              <a:t> and on the right we have a blank Docker Image.</a:t>
            </a:r>
          </a:p>
          <a:p>
            <a:pPr marL="628650" lvl="1" indent="-171450">
              <a:buFont typeface="Arial" panose="020B0604020202020204" pitchFamily="34" charset="0"/>
              <a:buChar char="•"/>
            </a:pPr>
            <a:r>
              <a:rPr lang="en-US" dirty="0"/>
              <a:t>We start the </a:t>
            </a:r>
            <a:r>
              <a:rPr lang="en-US" dirty="0" err="1"/>
              <a:t>Dockerfile</a:t>
            </a:r>
            <a:r>
              <a:rPr lang="en-US" dirty="0"/>
              <a:t> with an instruction that specifies we want to start our Image using the official Python Image from Docker Hub and we want that Python image to use the Alpine Linux operating system.</a:t>
            </a:r>
          </a:p>
          <a:p>
            <a:pPr marL="1085850" lvl="2" indent="-171450">
              <a:buFont typeface="Arial" panose="020B0604020202020204" pitchFamily="34" charset="0"/>
              <a:buChar char="•"/>
            </a:pPr>
            <a:r>
              <a:rPr lang="en-US" dirty="0"/>
              <a:t>If you're not familiar with Alpine Linux, just know it is an extremely lightweight version of Linux designed to be as small and efficient of an operating system as possible.</a:t>
            </a:r>
          </a:p>
          <a:p>
            <a:pPr marL="1085850" lvl="2" indent="-171450">
              <a:buFont typeface="Arial" panose="020B0604020202020204" pitchFamily="34" charset="0"/>
              <a:buChar char="•"/>
            </a:pPr>
            <a:r>
              <a:rPr lang="en-US" dirty="0"/>
              <a:t>At the time I put this slide together, I downloaded the latest release of Alpine from Docker hub and it is all of 5.59 megabytes...not bad for an OS.</a:t>
            </a:r>
          </a:p>
          <a:p>
            <a:pPr marL="171450" lvl="0" indent="-171450">
              <a:buFont typeface="Arial" panose="020B0604020202020204" pitchFamily="34" charset="0"/>
              <a:buChar char="•"/>
            </a:pPr>
            <a:r>
              <a:rPr lang="en-US" dirty="0"/>
              <a:t>Next, since we will use Alpine Linux with Python installed, we can use PIP to install Python packages.</a:t>
            </a:r>
          </a:p>
          <a:p>
            <a:pPr marL="628650" lvl="1" indent="-171450">
              <a:buFont typeface="Arial" panose="020B0604020202020204" pitchFamily="34" charset="0"/>
              <a:buChar char="•"/>
            </a:pPr>
            <a:r>
              <a:rPr lang="en-US" dirty="0"/>
              <a:t>Flask is a lightweight web server application written for Python.</a:t>
            </a:r>
          </a:p>
          <a:p>
            <a:pPr marL="628650" lvl="1" indent="-171450">
              <a:buFont typeface="Arial" panose="020B0604020202020204" pitchFamily="34" charset="0"/>
              <a:buChar char="•"/>
            </a:pPr>
            <a:r>
              <a:rPr lang="en-US" dirty="0"/>
              <a:t>You don't need to know that to use Docker but it's worth pointing out since it's on the screen.</a:t>
            </a:r>
          </a:p>
          <a:p>
            <a:pPr marL="171450" lvl="0" indent="-171450">
              <a:buFont typeface="Arial" panose="020B0604020202020204" pitchFamily="34" charset="0"/>
              <a:buChar char="•"/>
            </a:pPr>
            <a:r>
              <a:rPr lang="en-US" dirty="0"/>
              <a:t>Next, we use APK, which the package manger for Alpine, to install the Redis database.</a:t>
            </a:r>
          </a:p>
          <a:p>
            <a:pPr marL="628650" lvl="1" indent="-171450">
              <a:buFont typeface="Arial" panose="020B0604020202020204" pitchFamily="34" charset="0"/>
              <a:buChar char="•"/>
            </a:pPr>
            <a:r>
              <a:rPr lang="en-US" dirty="0"/>
              <a:t>Again, no need to know what Redis is but for the sake of conversation, it's a database designed for containerized applications.</a:t>
            </a:r>
          </a:p>
          <a:p>
            <a:pPr marL="171450" lvl="0" indent="-171450">
              <a:buFont typeface="Arial" panose="020B0604020202020204" pitchFamily="34" charset="0"/>
              <a:buChar char="•"/>
            </a:pPr>
            <a:r>
              <a:rPr lang="en-US" dirty="0"/>
              <a:t>The last thing we do is tell Docker what to do when we run the Container.</a:t>
            </a:r>
          </a:p>
          <a:p>
            <a:pPr marL="628650" lvl="1" indent="-171450">
              <a:buFont typeface="Arial" panose="020B0604020202020204" pitchFamily="34" charset="0"/>
              <a:buChar char="•"/>
            </a:pPr>
            <a:r>
              <a:rPr lang="en-US" dirty="0"/>
              <a:t>In this case, it's pretty simple, we tell Docker to start a shell session which will drop us into the CLI of the Container.</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If any or all of that is confusing, hang tight because you about to get hands-on experience with all of this and it will make more sense.  This is just an example so you understand that the goal of building a </a:t>
            </a:r>
            <a:r>
              <a:rPr lang="en-US" dirty="0" err="1"/>
              <a:t>Dockerfile</a:t>
            </a:r>
            <a:r>
              <a:rPr lang="en-US" dirty="0"/>
              <a:t> is to create the framework or blueprint for the Image we want.</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get started with a </a:t>
            </a:r>
            <a:r>
              <a:rPr lang="en-US" dirty="0" err="1"/>
              <a:t>Dockerfile</a:t>
            </a:r>
            <a:r>
              <a:rPr lang="en-US" dirty="0"/>
              <a:t>.  If you don’t already have it open, launch Visual Studio Code, or which ever code editor you want to use.</a:t>
            </a:r>
          </a:p>
          <a:p>
            <a:endParaRPr lang="en-US" dirty="0"/>
          </a:p>
          <a:p>
            <a:pPr marL="171450" indent="-171450">
              <a:buFont typeface="Arial" panose="020B0604020202020204" pitchFamily="34" charset="0"/>
              <a:buChar char="•"/>
            </a:pPr>
            <a:r>
              <a:rPr lang="en-US" dirty="0"/>
              <a:t>In the VS Code </a:t>
            </a:r>
            <a:r>
              <a:rPr lang="en-US" b="1" dirty="0"/>
              <a:t>Welcome</a:t>
            </a:r>
            <a:r>
              <a:rPr lang="en-US" b="0" dirty="0"/>
              <a:t> tab, click the </a:t>
            </a:r>
            <a:r>
              <a:rPr lang="en-US" b="1" dirty="0"/>
              <a:t>Open folder…</a:t>
            </a:r>
            <a:r>
              <a:rPr lang="en-US" b="0" dirty="0"/>
              <a:t> link so we can setup a folder to host our </a:t>
            </a:r>
            <a:r>
              <a:rPr lang="en-US" b="0" dirty="0" err="1"/>
              <a:t>Dockerfile</a:t>
            </a:r>
            <a:r>
              <a:rPr lang="en-US" b="0" dirty="0"/>
              <a:t>.</a:t>
            </a:r>
          </a:p>
          <a:p>
            <a:pPr marL="171450" lvl="0" indent="-171450">
              <a:buFont typeface="Arial" panose="020B0604020202020204" pitchFamily="34" charset="0"/>
              <a:buChar char="•"/>
            </a:pPr>
            <a:r>
              <a:rPr lang="en-US" b="0" dirty="0"/>
              <a:t>I think it’s a good idea to create a new directory for this project and, in this case, I create a folder called </a:t>
            </a:r>
            <a:r>
              <a:rPr lang="en-US" b="1" dirty="0"/>
              <a:t>code</a:t>
            </a:r>
            <a:r>
              <a:rPr lang="en-US" b="0" dirty="0"/>
              <a:t> in my home directory.</a:t>
            </a:r>
          </a:p>
          <a:p>
            <a:pPr marL="628650" lvl="1" indent="-171450">
              <a:buFont typeface="Arial" panose="020B0604020202020204" pitchFamily="34" charset="0"/>
              <a:buChar char="•"/>
            </a:pPr>
            <a:r>
              <a:rPr lang="en-US" b="0" dirty="0"/>
              <a:t>You can open any folder you like, it really doesn’t matter.  This is just a suggestion.</a:t>
            </a:r>
          </a:p>
          <a:p>
            <a:pPr marL="171450" lvl="0" indent="-171450">
              <a:buFont typeface="Arial" panose="020B0604020202020204" pitchFamily="34" charset="0"/>
              <a:buChar char="•"/>
            </a:pPr>
            <a:r>
              <a:rPr lang="en-US" b="0" dirty="0"/>
              <a:t>Once you navigate to the folder you want to open, click the </a:t>
            </a:r>
            <a:r>
              <a:rPr lang="en-US" b="1" dirty="0"/>
              <a:t>Open </a:t>
            </a:r>
            <a:r>
              <a:rPr lang="en-US" b="0" dirty="0"/>
              <a:t>button; VS Code will show you a file navigator on the left of the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Move your mouse over the folder you opened to reveal the icon to create a new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on the icon, type </a:t>
            </a:r>
            <a:r>
              <a:rPr lang="en-US" sz="1200" b="1" i="1"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and press your </a:t>
            </a: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Enter</a:t>
            </a:r>
            <a:r>
              <a:rPr lang="en-US" sz="1200" b="0" i="0" kern="1200" dirty="0">
                <a:solidFill>
                  <a:schemeClr val="tx1"/>
                </a:solidFill>
                <a:effectLst/>
                <a:latin typeface="+mn-lt"/>
                <a:ea typeface="+mn-ea"/>
                <a:cs typeface="+mn-cs"/>
              </a:rPr>
              <a:t>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VS Code will open your file in a new tab and your cursor should be ready for you to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Start your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with a comment by entering a hash symbol and typing a description for your Docker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recommend saving your file frequently, just as a good practice.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are new to VS code, an unsaved file will have a dot icon to the right of the file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We are setup to start our </a:t>
            </a:r>
            <a:r>
              <a:rPr lang="en-US" sz="1200" kern="1200" dirty="0" err="1">
                <a:solidFill>
                  <a:schemeClr val="tx1"/>
                </a:solidFill>
                <a:effectLst/>
                <a:latin typeface="+mn-lt"/>
                <a:ea typeface="+mn-ea"/>
                <a:cs typeface="+mn-cs"/>
              </a:rPr>
              <a:t>Dockerfile</a:t>
            </a:r>
            <a:r>
              <a:rPr lang="en-US" sz="1200" kern="1200" dirty="0">
                <a:solidFill>
                  <a:schemeClr val="tx1"/>
                </a:solidFill>
                <a:effectLst/>
                <a:latin typeface="+mn-lt"/>
                <a:ea typeface="+mn-ea"/>
                <a:cs typeface="+mn-cs"/>
              </a:rPr>
              <a:t> now so let’s start adding instructions and make this thing real.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b="1" dirty="0"/>
              <a:t>FROM </a:t>
            </a:r>
            <a:r>
              <a:rPr lang="en-US" b="0" dirty="0"/>
              <a:t>instruction because it must be the first instruction in a </a:t>
            </a:r>
            <a:r>
              <a:rPr lang="en-US" b="0" dirty="0" err="1"/>
              <a:t>Dockerfile</a:t>
            </a:r>
            <a:r>
              <a:rPr lang="en-US" b="0" dirty="0"/>
              <a:t>.</a:t>
            </a:r>
          </a:p>
          <a:p>
            <a:pPr marL="171450" indent="-171450">
              <a:buFont typeface="Arial" panose="020B0604020202020204" pitchFamily="34" charset="0"/>
              <a:buChar char="•"/>
            </a:pPr>
            <a:r>
              <a:rPr lang="en-US" b="0" dirty="0"/>
              <a:t>While it is possible to build your base Image from scratch, it is most common to use an existing, official Image from Docker Hub.</a:t>
            </a:r>
          </a:p>
          <a:p>
            <a:pPr marL="628650" lvl="1" indent="-171450">
              <a:buFont typeface="Arial" panose="020B0604020202020204" pitchFamily="34" charset="0"/>
              <a:buChar char="•"/>
            </a:pPr>
            <a:r>
              <a:rPr lang="en-US" b="0" dirty="0"/>
              <a:t>Just like it’s possible to build your own version of Linux, it’s probably less common to do that than it is to download an install an existing distribution.</a:t>
            </a:r>
          </a:p>
          <a:p>
            <a:pPr marL="171450" indent="-171450">
              <a:buFont typeface="Arial" panose="020B0604020202020204" pitchFamily="34" charset="0"/>
              <a:buChar char="•"/>
            </a:pPr>
            <a:r>
              <a:rPr lang="en-US" b="0" dirty="0"/>
              <a:t>After we type </a:t>
            </a:r>
            <a:r>
              <a:rPr lang="en-US" b="1" dirty="0"/>
              <a:t>FROM</a:t>
            </a:r>
            <a:r>
              <a:rPr lang="en-US" b="0" dirty="0"/>
              <a:t>, we specify the base Image name using tags.</a:t>
            </a:r>
          </a:p>
          <a:p>
            <a:pPr marL="628650" lvl="1" indent="-171450">
              <a:buFont typeface="Arial" panose="020B0604020202020204" pitchFamily="34" charset="0"/>
              <a:buChar char="•"/>
            </a:pPr>
            <a:r>
              <a:rPr lang="en-US" b="0" dirty="0"/>
              <a:t>I won’t deep-dive on tags, I will just say that the exact format you need to type for every single tag is in Docker Hub, on the main page for whichever Image you want to use.</a:t>
            </a:r>
          </a:p>
          <a:p>
            <a:pPr marL="171450" lvl="0" indent="-171450">
              <a:buFont typeface="Arial" panose="020B0604020202020204" pitchFamily="34" charset="0"/>
              <a:buChar char="•"/>
            </a:pPr>
            <a:r>
              <a:rPr lang="en-US" b="0" dirty="0"/>
              <a:t>Here’s the </a:t>
            </a:r>
            <a:r>
              <a:rPr lang="en-US" b="1" dirty="0"/>
              <a:t>FROM</a:t>
            </a:r>
            <a:r>
              <a:rPr lang="en-US" b="0" dirty="0"/>
              <a:t> instruction for our </a:t>
            </a:r>
            <a:r>
              <a:rPr lang="en-US" b="0" dirty="0" err="1"/>
              <a:t>Dockerfile</a:t>
            </a:r>
            <a:r>
              <a:rPr lang="en-US" b="0" dirty="0"/>
              <a:t> so let’s take a quick look at each component.</a:t>
            </a:r>
          </a:p>
          <a:p>
            <a:pPr marL="628650" lvl="1" indent="-171450">
              <a:buFont typeface="Arial" panose="020B0604020202020204" pitchFamily="34" charset="0"/>
              <a:buChar char="•"/>
            </a:pPr>
            <a:r>
              <a:rPr lang="en-US" b="0" dirty="0"/>
              <a:t>First, we have the </a:t>
            </a:r>
            <a:r>
              <a:rPr lang="en-US" b="1" dirty="0"/>
              <a:t>FROM</a:t>
            </a:r>
            <a:r>
              <a:rPr lang="en-US" b="0" dirty="0"/>
              <a:t> Instruction itself.</a:t>
            </a:r>
          </a:p>
          <a:p>
            <a:pPr marL="628650" lvl="1" indent="-171450">
              <a:buFont typeface="Arial" panose="020B0604020202020204" pitchFamily="34" charset="0"/>
              <a:buChar char="•"/>
            </a:pPr>
            <a:r>
              <a:rPr lang="en-US" b="0" dirty="0"/>
              <a:t>Next, we specify the tag for the official Python base image followed by a colon.</a:t>
            </a:r>
          </a:p>
          <a:p>
            <a:pPr marL="628650" lvl="1" indent="-171450">
              <a:buFont typeface="Arial" panose="020B0604020202020204" pitchFamily="34" charset="0"/>
              <a:buChar char="•"/>
            </a:pPr>
            <a:r>
              <a:rPr lang="en-US" b="0" dirty="0"/>
              <a:t>The 3.8 tells Docker that we want Python version 3.8, that part is pretty straightforward.</a:t>
            </a:r>
          </a:p>
          <a:p>
            <a:pPr marL="628650" lvl="1" indent="-171450">
              <a:buFont typeface="Arial" panose="020B0604020202020204" pitchFamily="34" charset="0"/>
              <a:buChar char="•"/>
            </a:pPr>
            <a:r>
              <a:rPr lang="en-US" b="0" dirty="0"/>
              <a:t>Last, we use a dash followed by the specific OS that we want.</a:t>
            </a:r>
          </a:p>
          <a:p>
            <a:pPr marL="1085850" lvl="2" indent="-171450">
              <a:buFont typeface="Arial" panose="020B0604020202020204" pitchFamily="34" charset="0"/>
              <a:buChar char="•"/>
            </a:pPr>
            <a:r>
              <a:rPr lang="en-US" b="0" dirty="0"/>
              <a:t>There are several OS options and each official Image will show you the tags for those options.</a:t>
            </a:r>
          </a:p>
          <a:p>
            <a:pPr marL="1085850" lvl="2" indent="-171450">
              <a:buFont typeface="Arial" panose="020B0604020202020204" pitchFamily="34" charset="0"/>
              <a:buChar char="•"/>
            </a:pPr>
            <a:r>
              <a:rPr lang="en-US" b="0" dirty="0"/>
              <a:t>If you want to look at all of the tags for the Official Python Docker Image, here is the link.</a:t>
            </a:r>
          </a:p>
          <a:p>
            <a:pPr marL="1543050" lvl="3" indent="-171450">
              <a:buFont typeface="Arial" panose="020B0604020202020204" pitchFamily="34" charset="0"/>
              <a:buChar char="•"/>
            </a:pPr>
            <a:r>
              <a:rPr lang="en-US" b="0" dirty="0"/>
              <a:t>By the way, that’s an underscore between the two forward slashes.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Let’s type that instruction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switch back to VS Code and type in the exact instruction we just reviewed and save the </a:t>
            </a:r>
            <a:r>
              <a:rPr lang="en-US" dirty="0" err="1"/>
              <a:t>Dockerfile</a:t>
            </a:r>
            <a:r>
              <a:rPr lang="en-US" dirty="0"/>
              <a:t>.</a:t>
            </a:r>
          </a:p>
          <a:p>
            <a:endParaRPr lang="en-US" dirty="0"/>
          </a:p>
          <a:p>
            <a:r>
              <a:rPr lang="en-US" dirty="0"/>
              <a:t>That's one instruction done...on to the next one.</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RUN</a:t>
            </a:r>
            <a:r>
              <a:rPr lang="en-US" b="0" dirty="0"/>
              <a:t> instruction lets us run any command or script which is available in the OS Image.</a:t>
            </a:r>
          </a:p>
          <a:p>
            <a:pPr marL="171450" indent="-171450">
              <a:buFont typeface="Arial" panose="020B0604020202020204" pitchFamily="34" charset="0"/>
              <a:buChar char="•"/>
            </a:pPr>
            <a:r>
              <a:rPr lang="en-US" b="0" dirty="0"/>
              <a:t>Think of the </a:t>
            </a:r>
            <a:r>
              <a:rPr lang="en-US" b="1" dirty="0"/>
              <a:t>RUN </a:t>
            </a:r>
            <a:r>
              <a:rPr lang="en-US" b="0" dirty="0"/>
              <a:t>instruction as a way to type commands directly into the shell of a Linux OS.</a:t>
            </a:r>
          </a:p>
          <a:p>
            <a:pPr marL="171450" indent="-171450">
              <a:buFont typeface="Arial" panose="020B0604020202020204" pitchFamily="34" charset="0"/>
              <a:buChar char="•"/>
            </a:pPr>
            <a:r>
              <a:rPr lang="en-US" b="0" dirty="0"/>
              <a:t>You can do things like:</a:t>
            </a:r>
          </a:p>
          <a:p>
            <a:pPr marL="628650" lvl="1" indent="-171450">
              <a:buFont typeface="Arial" panose="020B0604020202020204" pitchFamily="34" charset="0"/>
              <a:buChar char="•"/>
            </a:pPr>
            <a:r>
              <a:rPr lang="en-US" b="0" dirty="0"/>
              <a:t>Create directories.</a:t>
            </a:r>
          </a:p>
          <a:p>
            <a:pPr marL="628650" lvl="1" indent="-171450">
              <a:buFont typeface="Arial" panose="020B0604020202020204" pitchFamily="34" charset="0"/>
              <a:buChar char="•"/>
            </a:pPr>
            <a:r>
              <a:rPr lang="en-US" b="0" dirty="0"/>
              <a:t>Install packages.</a:t>
            </a:r>
          </a:p>
          <a:p>
            <a:pPr marL="628650" lvl="1" indent="-171450">
              <a:buFont typeface="Arial" panose="020B0604020202020204" pitchFamily="34" charset="0"/>
              <a:buChar char="•"/>
            </a:pPr>
            <a:r>
              <a:rPr lang="en-US" b="0" dirty="0"/>
              <a:t>Run scripts.</a:t>
            </a:r>
          </a:p>
          <a:p>
            <a:pPr marL="628650" lvl="1" indent="-171450">
              <a:buFont typeface="Arial" panose="020B0604020202020204" pitchFamily="34" charset="0"/>
              <a:buChar char="•"/>
            </a:pPr>
            <a:r>
              <a:rPr lang="en-US" b="0" dirty="0"/>
              <a:t>And just about anything else you can think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Here’s one of the </a:t>
            </a:r>
            <a:r>
              <a:rPr lang="en-US" b="1" dirty="0"/>
              <a:t>RUN</a:t>
            </a:r>
            <a:r>
              <a:rPr lang="en-US" b="0" dirty="0"/>
              <a:t> instructions for our </a:t>
            </a:r>
            <a:r>
              <a:rPr lang="en-US" b="0" dirty="0" err="1"/>
              <a:t>Dockerfile</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the </a:t>
            </a:r>
            <a:r>
              <a:rPr lang="en-US" b="1" dirty="0"/>
              <a:t>RUN</a:t>
            </a:r>
            <a:r>
              <a:rPr lang="en-US" b="0" dirty="0"/>
              <a:t> instruction itself followed by the sell command to create a directory called </a:t>
            </a:r>
            <a:r>
              <a:rPr lang="en-US" b="0" i="1" dirty="0"/>
              <a:t>app</a:t>
            </a:r>
            <a:r>
              <a:rPr lang="en-US" b="0" i="0" dirty="0"/>
              <a:t> at the root of our file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it, not much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Just to add some color to our </a:t>
            </a:r>
            <a:r>
              <a:rPr lang="en-US" b="0" i="0" dirty="0" err="1"/>
              <a:t>Dockerfile</a:t>
            </a:r>
            <a:r>
              <a:rPr lang="en-US" b="0" i="0" dirty="0"/>
              <a:t>, there are a few extra </a:t>
            </a:r>
            <a:r>
              <a:rPr lang="en-US" b="1" i="0" dirty="0"/>
              <a:t>RUN </a:t>
            </a:r>
            <a:r>
              <a:rPr lang="en-US" b="0" i="0" dirty="0"/>
              <a:t>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Next up, we will run this </a:t>
            </a:r>
            <a:r>
              <a:rPr lang="en-US" b="1" i="0" dirty="0"/>
              <a:t>PIP</a:t>
            </a:r>
            <a:r>
              <a:rPr lang="en-US" b="0" i="0" dirty="0"/>
              <a:t> command which upgrades </a:t>
            </a:r>
            <a:r>
              <a:rPr lang="en-US" b="1" i="0" dirty="0"/>
              <a:t>PIP</a:t>
            </a:r>
            <a:r>
              <a:rPr lang="en-US" b="0" i="0" dirty="0"/>
              <a:t> to the latest version.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that, one more </a:t>
            </a:r>
            <a:r>
              <a:rPr lang="en-US" b="1" i="0" dirty="0"/>
              <a:t>PIP</a:t>
            </a:r>
            <a:r>
              <a:rPr lang="en-US" b="0" i="0" dirty="0"/>
              <a:t> command to install the Flask web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finish up with an </a:t>
            </a:r>
            <a:r>
              <a:rPr lang="en-US" b="1" i="0" dirty="0"/>
              <a:t>APK</a:t>
            </a:r>
            <a:r>
              <a:rPr lang="en-US" b="0" i="0" dirty="0"/>
              <a:t> command to install the Redis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note on </a:t>
            </a:r>
            <a:r>
              <a:rPr lang="en-US" b="1" i="0" dirty="0"/>
              <a:t>RUN </a:t>
            </a:r>
            <a:r>
              <a:rPr lang="en-US" b="0" i="0" dirty="0"/>
              <a:t>instructions, in many cases it is best to combine all of these commands into a single </a:t>
            </a:r>
            <a:r>
              <a:rPr lang="en-US" b="1" i="0" dirty="0"/>
              <a:t>RUN</a:t>
            </a:r>
            <a:r>
              <a:rPr lang="en-US" b="0" i="0" dirty="0"/>
              <a:t> instruction.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Each of these </a:t>
            </a:r>
            <a:r>
              <a:rPr lang="en-US" b="1" i="0" dirty="0"/>
              <a:t>RUN </a:t>
            </a:r>
            <a:r>
              <a:rPr lang="en-US" b="0" i="0" dirty="0"/>
              <a:t>instructions creates a separate Image layer which may or may not be a good idea, depending on the situation.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That’s just to point out that you can combine several commands into a single </a:t>
            </a:r>
            <a:r>
              <a:rPr lang="en-US" b="1" i="0" dirty="0"/>
              <a:t>RUN </a:t>
            </a:r>
            <a:r>
              <a:rPr lang="en-US" b="0" i="0" dirty="0"/>
              <a:t>instruction if it makes sense.</a:t>
            </a:r>
            <a:endParaRPr lang="en-US" b="1" i="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lvl="0" indent="0">
              <a:buFont typeface="Arial" panose="020B0604020202020204" pitchFamily="34" charset="0"/>
              <a:buNone/>
            </a:pPr>
            <a:r>
              <a:rPr lang="en-US" b="0" dirty="0"/>
              <a:t>Let’s type these instructions into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VS code we can enter each of our </a:t>
            </a:r>
            <a:r>
              <a:rPr lang="en-US" b="1" dirty="0"/>
              <a:t>RUN </a:t>
            </a:r>
            <a:r>
              <a:rPr lang="en-US" b="0" dirty="0"/>
              <a:t>instructions on a separate line.  Safe the </a:t>
            </a:r>
            <a:r>
              <a:rPr lang="en-US" b="0" dirty="0" err="1"/>
              <a:t>Dockerfile</a:t>
            </a:r>
            <a:r>
              <a:rPr lang="en-US" b="0" dirty="0"/>
              <a:t> when you are done.</a:t>
            </a:r>
          </a:p>
          <a:p>
            <a:endParaRPr lang="en-US" b="0" dirty="0"/>
          </a:p>
          <a:p>
            <a:r>
              <a:rPr lang="en-US" b="0" dirty="0"/>
              <a:t>On to the next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WORKDIR</a:t>
            </a:r>
            <a:r>
              <a:rPr lang="en-US" b="0" dirty="0"/>
              <a:t> instruction sets the directory that any subsequent instructions will run in.</a:t>
            </a:r>
          </a:p>
          <a:p>
            <a:pPr marL="171450" indent="-171450">
              <a:buFont typeface="Arial" panose="020B0604020202020204" pitchFamily="34" charset="0"/>
              <a:buChar char="•"/>
            </a:pPr>
            <a:r>
              <a:rPr lang="en-US" b="0" dirty="0"/>
              <a:t>Think of the </a:t>
            </a:r>
            <a:r>
              <a:rPr lang="en-US" b="1" dirty="0"/>
              <a:t>WORKDIR </a:t>
            </a:r>
            <a:r>
              <a:rPr lang="en-US" b="0" dirty="0"/>
              <a:t>instruction like the </a:t>
            </a:r>
            <a:r>
              <a:rPr lang="en-US" b="0" i="1" dirty="0"/>
              <a:t>cd</a:t>
            </a:r>
            <a:r>
              <a:rPr lang="en-US" b="1" i="1" dirty="0"/>
              <a:t> </a:t>
            </a:r>
            <a:r>
              <a:rPr lang="en-US" b="0" i="0" dirty="0"/>
              <a:t>command in a Windows, Mac, or Linux terminal; it changes the directory you run your next command in.</a:t>
            </a:r>
            <a:endParaRPr lang="en-US" b="0" dirty="0"/>
          </a:p>
          <a:p>
            <a:pPr marL="171450" indent="-171450">
              <a:buFont typeface="Arial" panose="020B0604020202020204" pitchFamily="34" charset="0"/>
              <a:buChar char="•"/>
            </a:pPr>
            <a:r>
              <a:rPr lang="en-US" b="0" dirty="0"/>
              <a:t>The </a:t>
            </a:r>
            <a:r>
              <a:rPr lang="en-US" b="1" dirty="0"/>
              <a:t>WORKDIR</a:t>
            </a:r>
            <a:r>
              <a:rPr lang="en-US" b="0" dirty="0"/>
              <a:t> instruction accepts either absolute or relative paths and you can issue as many </a:t>
            </a:r>
            <a:r>
              <a:rPr lang="en-US" b="1" dirty="0"/>
              <a:t>WORKDIR </a:t>
            </a:r>
            <a:r>
              <a:rPr lang="en-US" b="0" dirty="0"/>
              <a:t>instructions as you need.</a:t>
            </a:r>
            <a:endParaRPr lang="en-US" b="1" dirty="0"/>
          </a:p>
          <a:p>
            <a:pPr marL="628650" lvl="1" indent="-171450">
              <a:buFont typeface="Arial" panose="020B0604020202020204" pitchFamily="34" charset="0"/>
              <a:buChar char="•"/>
            </a:pPr>
            <a:r>
              <a:rPr lang="en-US" b="0" dirty="0"/>
              <a:t>One </a:t>
            </a:r>
            <a:r>
              <a:rPr lang="en-US" b="1" dirty="0"/>
              <a:t>WORKDIR </a:t>
            </a:r>
            <a:r>
              <a:rPr lang="en-US" b="0" dirty="0"/>
              <a:t>instruction can change you to a certain directory so you can run a command and another </a:t>
            </a:r>
            <a:r>
              <a:rPr lang="en-US" b="1" dirty="0"/>
              <a:t>WORKDIR</a:t>
            </a:r>
            <a:r>
              <a:rPr lang="en-US" b="0" dirty="0"/>
              <a:t> instruction can put you in a different directory for a different command.</a:t>
            </a:r>
          </a:p>
          <a:p>
            <a:pPr marL="628650" lvl="1" indent="-171450">
              <a:buFont typeface="Arial" panose="020B0604020202020204" pitchFamily="34" charset="0"/>
              <a:buChar char="•"/>
            </a:pPr>
            <a:r>
              <a:rPr lang="en-US" b="0" dirty="0"/>
              <a:t>If you were to issue a </a:t>
            </a:r>
            <a:r>
              <a:rPr lang="en-US" b="1" dirty="0"/>
              <a:t>RUN </a:t>
            </a:r>
            <a:r>
              <a:rPr lang="en-US" b="0" dirty="0"/>
              <a:t>instruction with the shell command </a:t>
            </a:r>
            <a:r>
              <a:rPr lang="en-US" b="0" i="1" dirty="0" err="1"/>
              <a:t>pwd</a:t>
            </a:r>
            <a:r>
              <a:rPr lang="en-US" b="0" i="1" dirty="0"/>
              <a:t> </a:t>
            </a:r>
            <a:r>
              <a:rPr lang="en-US" b="0" dirty="0"/>
              <a:t>after you issue a </a:t>
            </a:r>
            <a:r>
              <a:rPr lang="en-US" b="1" dirty="0"/>
              <a:t>WORKDIR</a:t>
            </a:r>
            <a:r>
              <a:rPr lang="en-US" b="0" dirty="0"/>
              <a:t> instruction, the output of the </a:t>
            </a:r>
            <a:r>
              <a:rPr lang="en-US" b="0" i="1" dirty="0" err="1"/>
              <a:t>pwd</a:t>
            </a:r>
            <a:r>
              <a:rPr lang="en-US" b="1" i="1" dirty="0"/>
              <a:t> </a:t>
            </a:r>
            <a:r>
              <a:rPr lang="en-US" b="0" i="0" dirty="0"/>
              <a:t>command would be whatever your </a:t>
            </a:r>
            <a:r>
              <a:rPr lang="en-US" b="1" i="0" dirty="0"/>
              <a:t>WORKDIR</a:t>
            </a:r>
            <a:r>
              <a:rPr lang="en-US" b="0" i="0" dirty="0"/>
              <a: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you type the </a:t>
            </a:r>
            <a:r>
              <a:rPr lang="en-US" b="1" dirty="0"/>
              <a:t>WORKDIR </a:t>
            </a:r>
            <a:r>
              <a:rPr lang="en-US" b="0" dirty="0"/>
              <a:t>instruction, type the relative or absolute path to the working directory that you want to set and you’re done.</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will just use one </a:t>
            </a:r>
            <a:r>
              <a:rPr lang="en-US" b="1" i="0" dirty="0"/>
              <a:t>WORKDIR </a:t>
            </a:r>
            <a:r>
              <a:rPr lang="en-US" b="0" i="0" dirty="0"/>
              <a:t>instruction in our </a:t>
            </a:r>
            <a:r>
              <a:rPr lang="en-US" b="0" i="0" dirty="0" err="1"/>
              <a:t>Dockerfile</a:t>
            </a:r>
            <a:r>
              <a:rPr lang="en-US" b="0" i="0" dirty="0"/>
              <a:t> but, if we were to use several </a:t>
            </a:r>
            <a:r>
              <a:rPr lang="en-US" b="1" i="0" dirty="0"/>
              <a:t>WORKDIR</a:t>
            </a:r>
            <a:r>
              <a:rPr lang="en-US" b="0" i="0" dirty="0"/>
              <a:t> instructions with relative paths and then issue a </a:t>
            </a:r>
            <a:r>
              <a:rPr lang="en-US" b="0" i="1" dirty="0" err="1"/>
              <a:t>pwd</a:t>
            </a:r>
            <a:r>
              <a:rPr lang="en-US" b="1" i="1" dirty="0"/>
              <a:t> </a:t>
            </a:r>
            <a:r>
              <a:rPr lang="en-US" b="0" i="0" dirty="0"/>
              <a:t>command, the result of the </a:t>
            </a:r>
            <a:r>
              <a:rPr lang="en-US" b="0" i="1" dirty="0" err="1"/>
              <a:t>pwd</a:t>
            </a:r>
            <a:r>
              <a:rPr lang="en-US" b="1" i="1" dirty="0"/>
              <a:t> </a:t>
            </a:r>
            <a:r>
              <a:rPr lang="en-US" b="0" i="0" dirty="0"/>
              <a:t>command would be, in this case, </a:t>
            </a:r>
            <a:r>
              <a:rPr lang="en-US" b="1" i="0" dirty="0"/>
              <a:t>/app/bin/resources</a:t>
            </a:r>
            <a:r>
              <a:rPr lang="en-US" b="0" i="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set the </a:t>
            </a:r>
            <a:r>
              <a:rPr lang="en-US" b="1" dirty="0"/>
              <a:t>WORKDIR</a:t>
            </a:r>
            <a:r>
              <a:rPr lang="en-US" b="0" dirty="0"/>
              <a:t> these instructions in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WORKDIR </a:t>
            </a:r>
            <a:r>
              <a:rPr lang="en-US" b="0" dirty="0"/>
              <a:t>instruction just like this and save your </a:t>
            </a:r>
            <a:r>
              <a:rPr lang="en-US" b="0" dirty="0" err="1"/>
              <a:t>Dockerfile</a:t>
            </a:r>
            <a:r>
              <a:rPr lang="en-US" b="0" dirty="0"/>
              <a:t>.</a:t>
            </a:r>
          </a:p>
          <a:p>
            <a:endParaRPr lang="en-US" b="0" dirty="0"/>
          </a:p>
          <a:p>
            <a:r>
              <a:rPr lang="en-US" b="0" dirty="0"/>
              <a:t>Our </a:t>
            </a:r>
            <a:r>
              <a:rPr lang="en-US" b="0" dirty="0" err="1"/>
              <a:t>Dockerfile</a:t>
            </a:r>
            <a:r>
              <a:rPr lang="en-US" b="0" dirty="0"/>
              <a:t> is taking shape now so let’s keep it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COPY</a:t>
            </a:r>
            <a:r>
              <a:rPr lang="en-US" b="0" dirty="0"/>
              <a:t> instruction does about what you think it might do; it copies files or directories from the Docker Host to the Image during the build process.</a:t>
            </a:r>
          </a:p>
          <a:p>
            <a:pPr marL="171450" indent="-171450">
              <a:buFont typeface="Arial" panose="020B0604020202020204" pitchFamily="34" charset="0"/>
              <a:buChar char="•"/>
            </a:pPr>
            <a:r>
              <a:rPr lang="en-US" b="0" dirty="0"/>
              <a:t>This is an easy way to get files into your Image and make scripts or other tools available when you create Containers from your Image.</a:t>
            </a:r>
          </a:p>
          <a:p>
            <a:pPr marL="171450" indent="-171450">
              <a:buFont typeface="Arial" panose="020B0604020202020204" pitchFamily="34" charset="0"/>
              <a:buChar char="•"/>
            </a:pPr>
            <a:r>
              <a:rPr lang="en-US" b="0" dirty="0"/>
              <a:t>You can use both absolute and relative paths for both the source and destination arguments.</a:t>
            </a:r>
          </a:p>
          <a:p>
            <a:pPr marL="171450" indent="-171450">
              <a:buFont typeface="Arial" panose="020B0604020202020204" pitchFamily="34" charset="0"/>
              <a:buChar char="•"/>
            </a:pPr>
            <a:r>
              <a:rPr lang="en-US" b="0" dirty="0"/>
              <a:t>You can also use wildcard characters to easily copy multiple files and you can issue multiple </a:t>
            </a:r>
            <a:r>
              <a:rPr lang="en-US" b="1" dirty="0"/>
              <a:t>COPY</a:t>
            </a:r>
            <a:r>
              <a:rPr lang="en-US" b="0" dirty="0"/>
              <a:t> instructions if you need to.</a:t>
            </a:r>
          </a:p>
          <a:p>
            <a:pPr marL="171450" indent="-171450">
              <a:buFont typeface="Arial" panose="020B0604020202020204" pitchFamily="34" charset="0"/>
              <a:buChar char="•"/>
            </a:pPr>
            <a:r>
              <a:rPr lang="en-US" b="0" dirty="0"/>
              <a:t>When you enter the </a:t>
            </a:r>
            <a:r>
              <a:rPr lang="en-US" b="1" dirty="0"/>
              <a:t>COPY</a:t>
            </a:r>
            <a:r>
              <a:rPr lang="en-US" b="0" dirty="0"/>
              <a:t> instruction, just specify the source and destination paths and you’re done.</a:t>
            </a:r>
            <a:endParaRPr lang="en-US" b="1" dirty="0"/>
          </a:p>
          <a:p>
            <a:pPr marL="628650" lvl="1" indent="-171450">
              <a:buFont typeface="Arial" panose="020B0604020202020204" pitchFamily="34" charset="0"/>
              <a:buChar char="•"/>
            </a:pPr>
            <a:r>
              <a:rPr lang="en-US" b="0" dirty="0"/>
              <a:t>In the case of this </a:t>
            </a:r>
            <a:r>
              <a:rPr lang="en-US" b="1" dirty="0"/>
              <a:t>COPY </a:t>
            </a:r>
            <a:r>
              <a:rPr lang="en-US" b="0" dirty="0"/>
              <a:t>instruction, we copy a Python script named </a:t>
            </a:r>
            <a:r>
              <a:rPr lang="en-US" b="0" i="1" dirty="0" err="1"/>
              <a:t>my_script.py</a:t>
            </a:r>
            <a:r>
              <a:rPr lang="en-US" b="0" i="1" dirty="0"/>
              <a:t> </a:t>
            </a:r>
            <a:r>
              <a:rPr lang="en-US" b="0" i="0" dirty="0"/>
              <a:t>to whatever the working directory is that we have set for our Image.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Here are a couple of other examples of the </a:t>
            </a:r>
            <a:r>
              <a:rPr lang="en-US" b="1" dirty="0"/>
              <a:t>COPY </a:t>
            </a:r>
            <a:r>
              <a:rPr lang="en-US" b="0" dirty="0"/>
              <a:t>instruction that we won’t use in our </a:t>
            </a:r>
            <a:r>
              <a:rPr lang="en-US" b="0" dirty="0" err="1"/>
              <a:t>Dockerfile</a:t>
            </a:r>
            <a:r>
              <a:rPr lang="en-US" b="0" dirty="0"/>
              <a:t> but are good for reference: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t>
            </a:r>
            <a:r>
              <a:rPr lang="en-US" b="1" dirty="0"/>
              <a:t>COPY</a:t>
            </a:r>
            <a:r>
              <a:rPr lang="en-US" b="0" dirty="0"/>
              <a:t> instruction copies a directory from the Docker Host called </a:t>
            </a:r>
            <a:r>
              <a:rPr lang="en-US" b="0" i="1" dirty="0" err="1"/>
              <a:t>files_dir</a:t>
            </a:r>
            <a:r>
              <a:rPr lang="en-US" b="0" i="1" dirty="0"/>
              <a:t> </a:t>
            </a:r>
            <a:r>
              <a:rPr lang="en-US" b="0" i="0" dirty="0"/>
              <a:t>to the Image destination </a:t>
            </a:r>
            <a:r>
              <a:rPr lang="en-US" b="0" i="1" dirty="0"/>
              <a:t>/home/</a:t>
            </a:r>
            <a:r>
              <a:rPr lang="en-US" b="0" i="1" dirty="0" err="1"/>
              <a:t>files_dir</a:t>
            </a:r>
            <a:r>
              <a:rPr lang="en-US" b="0" i="0"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we specify an absolute path for the destination, Docker will copy the file to that path and not the working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last </a:t>
            </a:r>
            <a:r>
              <a:rPr lang="en-US" b="1" i="0" dirty="0"/>
              <a:t>COPY </a:t>
            </a:r>
            <a:r>
              <a:rPr lang="en-US" b="0" i="0" dirty="0"/>
              <a:t>instruction copies all files in the working directory of our </a:t>
            </a:r>
            <a:r>
              <a:rPr lang="en-US" b="0" i="0" dirty="0" err="1"/>
              <a:t>Dockerhost</a:t>
            </a:r>
            <a:r>
              <a:rPr lang="en-US" b="0" i="0" dirty="0"/>
              <a:t> to the working directory of the Image.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Now let’s add a </a:t>
            </a:r>
            <a:r>
              <a:rPr lang="en-US" b="1" dirty="0"/>
              <a:t>COPY </a:t>
            </a:r>
            <a:r>
              <a:rPr lang="en-US" b="0" dirty="0"/>
              <a:t>instructions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COPY </a:t>
            </a:r>
            <a:r>
              <a:rPr lang="en-US" b="0" dirty="0"/>
              <a:t>instruction and use </a:t>
            </a:r>
            <a:r>
              <a:rPr lang="en-US" b="0" i="1" dirty="0" err="1"/>
              <a:t>my_script.py</a:t>
            </a:r>
            <a:r>
              <a:rPr lang="en-US" b="1" i="1" dirty="0"/>
              <a:t> </a:t>
            </a:r>
            <a:r>
              <a:rPr lang="en-US" b="0" i="0" dirty="0"/>
              <a:t>as both the source and destination.</a:t>
            </a:r>
          </a:p>
          <a:p>
            <a:r>
              <a:rPr lang="en-US" b="0" i="0" dirty="0"/>
              <a:t>The </a:t>
            </a:r>
            <a:r>
              <a:rPr lang="en-US" b="0" i="1" dirty="0" err="1"/>
              <a:t>my_script.py</a:t>
            </a:r>
            <a:r>
              <a:rPr lang="en-US" b="0" i="0" dirty="0"/>
              <a:t> file is part of the GitHub repository you downloaded.</a:t>
            </a:r>
          </a:p>
          <a:p>
            <a:endParaRPr lang="en-US" b="0" dirty="0"/>
          </a:p>
          <a:p>
            <a:r>
              <a:rPr lang="en-US" b="0" dirty="0"/>
              <a:t>Once you save your </a:t>
            </a:r>
            <a:r>
              <a:rPr lang="en-US" b="0" dirty="0" err="1"/>
              <a:t>Dockerfile</a:t>
            </a:r>
            <a:r>
              <a:rPr lang="en-US" b="0" dirty="0"/>
              <a:t> we can keep rolling.</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EXPOSE</a:t>
            </a:r>
            <a:r>
              <a:rPr lang="en-US" b="0" dirty="0"/>
              <a:t> instruction is cosmetic, to a degree.</a:t>
            </a:r>
          </a:p>
          <a:p>
            <a:pPr marL="171450" indent="-171450">
              <a:buFont typeface="Arial" panose="020B0604020202020204" pitchFamily="34" charset="0"/>
              <a:buChar char="•"/>
            </a:pPr>
            <a:r>
              <a:rPr lang="en-US" b="0" dirty="0"/>
              <a:t>It tells the Docker Daemon that a Container is supposed to listen on a certain port or ports at runtime.</a:t>
            </a:r>
          </a:p>
          <a:p>
            <a:pPr marL="171450" indent="-171450">
              <a:buFont typeface="Arial" panose="020B0604020202020204" pitchFamily="34" charset="0"/>
              <a:buChar char="•"/>
            </a:pPr>
            <a:r>
              <a:rPr lang="en-US" b="0" dirty="0"/>
              <a:t>The </a:t>
            </a:r>
            <a:r>
              <a:rPr lang="en-US" b="1" dirty="0"/>
              <a:t>EXPOSE </a:t>
            </a:r>
            <a:r>
              <a:rPr lang="en-US" b="0" dirty="0"/>
              <a:t>instruction doesn’t actually publish a port and tell the container to listen on that port.</a:t>
            </a:r>
          </a:p>
          <a:p>
            <a:pPr marL="628650" lvl="1" indent="-171450">
              <a:buFont typeface="Arial" panose="020B0604020202020204" pitchFamily="34" charset="0"/>
              <a:buChar char="•"/>
            </a:pPr>
            <a:r>
              <a:rPr lang="en-US" b="0" dirty="0"/>
              <a:t>Rather, it’s a way for the person that builds the image to tell anyone who uses the Image, which port or ports to publish to their Containers.</a:t>
            </a:r>
          </a:p>
          <a:p>
            <a:pPr marL="171450" lvl="0" indent="-171450">
              <a:buFont typeface="Arial" panose="020B0604020202020204" pitchFamily="34" charset="0"/>
              <a:buChar char="•"/>
            </a:pPr>
            <a:r>
              <a:rPr lang="en-US" b="0" dirty="0"/>
              <a:t>The syntax for the </a:t>
            </a:r>
            <a:r>
              <a:rPr lang="en-US" b="1" dirty="0"/>
              <a:t>EXPOSE</a:t>
            </a:r>
            <a:r>
              <a:rPr lang="en-US" b="0" dirty="0"/>
              <a:t> instruction is pretty simple:</a:t>
            </a:r>
          </a:p>
          <a:p>
            <a:pPr marL="628650" lvl="1" indent="-171450">
              <a:buFont typeface="Arial" panose="020B0604020202020204" pitchFamily="34" charset="0"/>
              <a:buChar char="•"/>
            </a:pPr>
            <a:r>
              <a:rPr lang="en-US" b="0" dirty="0"/>
              <a:t>First is the </a:t>
            </a:r>
            <a:r>
              <a:rPr lang="en-US" b="1" dirty="0"/>
              <a:t>EXPOSE </a:t>
            </a:r>
            <a:r>
              <a:rPr lang="en-US" b="0" dirty="0"/>
              <a:t>instruction itself and next is the port number.</a:t>
            </a:r>
          </a:p>
          <a:p>
            <a:pPr marL="1085850" lvl="2" indent="-171450">
              <a:buFont typeface="Arial" panose="020B0604020202020204" pitchFamily="34" charset="0"/>
              <a:buChar char="•"/>
            </a:pPr>
            <a:r>
              <a:rPr lang="en-US" b="0" dirty="0"/>
              <a:t>TCP is the default protocol but you can specify TCP or UDP like this.</a:t>
            </a:r>
          </a:p>
          <a:p>
            <a:pPr marL="628650" lvl="1" indent="-171450">
              <a:buFont typeface="Arial" panose="020B0604020202020204" pitchFamily="34" charset="0"/>
              <a:buChar char="•"/>
            </a:pPr>
            <a:r>
              <a:rPr lang="en-US" b="0" dirty="0"/>
              <a:t>You can have as many </a:t>
            </a:r>
            <a:r>
              <a:rPr lang="en-US" b="1" dirty="0"/>
              <a:t>EXPOSE</a:t>
            </a:r>
            <a:r>
              <a:rPr lang="en-US" b="0" dirty="0"/>
              <a:t> instructions as you need for your specific use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an </a:t>
            </a:r>
            <a:r>
              <a:rPr lang="en-US" b="1" dirty="0"/>
              <a:t>EXPOSE </a:t>
            </a:r>
            <a:r>
              <a:rPr lang="en-US" b="0" dirty="0"/>
              <a:t>instruction to our </a:t>
            </a:r>
            <a:r>
              <a:rPr lang="en-US" b="0" dirty="0" err="1"/>
              <a:t>Dockerfile</a:t>
            </a:r>
            <a:r>
              <a:rPr lang="en-US" b="0" dirty="0"/>
              <a:t>.</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EXPOSE </a:t>
            </a:r>
            <a:r>
              <a:rPr lang="en-US" b="0" dirty="0"/>
              <a:t>instruction with port 8080 and save the </a:t>
            </a:r>
            <a:r>
              <a:rPr lang="en-US" b="0" dirty="0" err="1"/>
              <a:t>Dockerfile</a:t>
            </a:r>
            <a:r>
              <a:rPr lang="en-US" b="0" i="0" dirty="0"/>
              <a:t>.</a:t>
            </a:r>
          </a:p>
          <a:p>
            <a:endParaRPr lang="en-US" b="0" dirty="0"/>
          </a:p>
          <a:p>
            <a:r>
              <a:rPr lang="en-US" b="0" dirty="0"/>
              <a:t>We are just about done with the </a:t>
            </a:r>
            <a:r>
              <a:rPr lang="en-US" b="0" dirty="0" err="1"/>
              <a:t>Dockerfile</a:t>
            </a:r>
            <a:r>
              <a:rPr lang="en-US" b="0" dirty="0"/>
              <a:t>…on to the penultimate instruction.</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LABEL</a:t>
            </a:r>
            <a:r>
              <a:rPr lang="en-US" b="0" dirty="0"/>
              <a:t> instruction is a way to add metadata to an Image as a form of documentation.</a:t>
            </a:r>
          </a:p>
          <a:p>
            <a:pPr marL="171450" indent="-171450">
              <a:buFont typeface="Arial" panose="020B0604020202020204" pitchFamily="34" charset="0"/>
              <a:buChar char="•"/>
            </a:pPr>
            <a:r>
              <a:rPr lang="en-US" b="0" dirty="0"/>
              <a:t>You can add as many </a:t>
            </a:r>
            <a:r>
              <a:rPr lang="en-US" b="1" dirty="0"/>
              <a:t>LABEL</a:t>
            </a:r>
            <a:r>
              <a:rPr lang="en-US" b="0" dirty="0"/>
              <a:t> instructions as you like but it’s more typical to use multiple key-value pairs within one </a:t>
            </a:r>
            <a:r>
              <a:rPr lang="en-US" b="1" dirty="0"/>
              <a:t>LABEL</a:t>
            </a:r>
            <a:r>
              <a:rPr lang="en-US" b="0" dirty="0"/>
              <a:t> instruction with multiline syntax.</a:t>
            </a:r>
          </a:p>
          <a:p>
            <a:pPr marL="171450" lvl="0" indent="-171450">
              <a:buFont typeface="Arial" panose="020B0604020202020204" pitchFamily="34" charset="0"/>
              <a:buChar char="•"/>
            </a:pPr>
            <a:r>
              <a:rPr lang="en-US" b="0" dirty="0"/>
              <a:t>The syntax for the </a:t>
            </a:r>
            <a:r>
              <a:rPr lang="en-US" b="1" dirty="0"/>
              <a:t>LABEL </a:t>
            </a:r>
            <a:r>
              <a:rPr lang="en-US" b="0" dirty="0"/>
              <a:t>instruction looks like this:</a:t>
            </a:r>
          </a:p>
          <a:p>
            <a:pPr marL="628650" lvl="1" indent="-171450">
              <a:buFont typeface="Arial" panose="020B0604020202020204" pitchFamily="34" charset="0"/>
              <a:buChar char="•"/>
            </a:pPr>
            <a:r>
              <a:rPr lang="en-US" b="0" dirty="0"/>
              <a:t>After the </a:t>
            </a:r>
            <a:r>
              <a:rPr lang="en-US" b="1" dirty="0"/>
              <a:t>LABEL </a:t>
            </a:r>
            <a:r>
              <a:rPr lang="en-US" b="0" dirty="0"/>
              <a:t>instruction, add a key-value pair, separated by an equals sign, and the value wrapped in quotation marks.</a:t>
            </a:r>
          </a:p>
          <a:p>
            <a:pPr marL="628650" lvl="1" indent="-171450">
              <a:buFont typeface="Arial" panose="020B0604020202020204" pitchFamily="34" charset="0"/>
              <a:buChar char="•"/>
            </a:pPr>
            <a:r>
              <a:rPr lang="en-US" b="0" dirty="0"/>
              <a:t>This </a:t>
            </a:r>
            <a:r>
              <a:rPr lang="en-US" b="1" dirty="0"/>
              <a:t>LABEL</a:t>
            </a:r>
            <a:r>
              <a:rPr lang="en-US" b="0" dirty="0"/>
              <a:t> instruction lets people know who created the Image.</a:t>
            </a:r>
          </a:p>
          <a:p>
            <a:pPr marL="171450" lvl="0" indent="-171450">
              <a:buFont typeface="Arial" panose="020B0604020202020204" pitchFamily="34" charset="0"/>
              <a:buChar char="•"/>
            </a:pPr>
            <a:r>
              <a:rPr lang="en-US" b="0" dirty="0"/>
              <a:t>Here’s an example of a multiline </a:t>
            </a:r>
            <a:r>
              <a:rPr lang="en-US" b="1" dirty="0"/>
              <a:t>LABEL</a:t>
            </a:r>
            <a:r>
              <a:rPr lang="en-US" b="0" dirty="0"/>
              <a:t> instruction:</a:t>
            </a:r>
          </a:p>
          <a:p>
            <a:pPr marL="628650" lvl="1" indent="-171450">
              <a:buFont typeface="Arial" panose="020B0604020202020204" pitchFamily="34" charset="0"/>
              <a:buChar char="•"/>
            </a:pPr>
            <a:r>
              <a:rPr lang="en-US" b="0" dirty="0"/>
              <a:t>You can use a backslash character at the end of a line and add another key-value pair on the next line.</a:t>
            </a:r>
          </a:p>
          <a:p>
            <a:pPr marL="628650" lvl="1" indent="-171450">
              <a:buFont typeface="Arial" panose="020B0604020202020204" pitchFamily="34" charset="0"/>
              <a:buChar char="•"/>
            </a:pPr>
            <a:r>
              <a:rPr lang="en-US" b="0" dirty="0"/>
              <a:t>It’s good practice to indent after the first line so the keys line up and make the </a:t>
            </a:r>
            <a:r>
              <a:rPr lang="en-US" b="0" dirty="0" err="1"/>
              <a:t>Dockerfile</a:t>
            </a:r>
            <a:r>
              <a:rPr lang="en-US" b="0" dirty="0"/>
              <a:t> as readable as possible.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add a </a:t>
            </a:r>
            <a:r>
              <a:rPr lang="en-US" b="1" dirty="0"/>
              <a:t>LABEL </a:t>
            </a:r>
            <a:r>
              <a:rPr lang="en-US" b="0" dirty="0"/>
              <a:t>instruction to our </a:t>
            </a:r>
            <a:r>
              <a:rPr lang="en-US" b="0" dirty="0" err="1"/>
              <a:t>Dockerfile</a:t>
            </a:r>
            <a:r>
              <a:rPr lang="en-US" b="0" dirty="0"/>
              <a:t> now.</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LABEL </a:t>
            </a:r>
            <a:r>
              <a:rPr lang="en-US" b="0" dirty="0"/>
              <a:t>instruction and set the </a:t>
            </a:r>
            <a:r>
              <a:rPr lang="en-US" b="0" i="1" dirty="0"/>
              <a:t>maintainer </a:t>
            </a:r>
            <a:r>
              <a:rPr lang="en-US" b="0" i="0" dirty="0"/>
              <a:t>key to</a:t>
            </a:r>
            <a:r>
              <a:rPr lang="en-US" b="0" dirty="0"/>
              <a:t> your name and email address.</a:t>
            </a:r>
          </a:p>
          <a:p>
            <a:endParaRPr lang="en-US" b="0" dirty="0"/>
          </a:p>
          <a:p>
            <a:r>
              <a:rPr lang="en-US" b="0" dirty="0"/>
              <a:t>Save the </a:t>
            </a:r>
            <a:r>
              <a:rPr lang="en-US" b="0" dirty="0" err="1"/>
              <a:t>Dockerfile</a:t>
            </a:r>
            <a:r>
              <a:rPr lang="en-US" b="0" i="0" dirty="0"/>
              <a:t> as soon as you’re done and let’s move to the last instruction for our </a:t>
            </a:r>
            <a:r>
              <a:rPr lang="en-US" b="0" i="0" dirty="0" err="1"/>
              <a:t>Dockerfile</a:t>
            </a:r>
            <a:r>
              <a:rPr lang="en-US" b="0" i="0" dirty="0"/>
              <a: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CMD</a:t>
            </a:r>
            <a:r>
              <a:rPr lang="en-US" b="0" dirty="0"/>
              <a:t> instruction tells Containers what to do when they start.</a:t>
            </a:r>
          </a:p>
          <a:p>
            <a:pPr marL="171450" indent="-171450">
              <a:buFont typeface="Arial" panose="020B0604020202020204" pitchFamily="34" charset="0"/>
              <a:buChar char="•"/>
            </a:pPr>
            <a:r>
              <a:rPr lang="en-US" b="0" dirty="0"/>
              <a:t>For example:</a:t>
            </a:r>
          </a:p>
          <a:p>
            <a:pPr marL="628650" lvl="1" indent="-171450">
              <a:buFont typeface="Arial" panose="020B0604020202020204" pitchFamily="34" charset="0"/>
              <a:buChar char="•"/>
            </a:pPr>
            <a:r>
              <a:rPr lang="en-US" b="0" dirty="0"/>
              <a:t>You might issue a </a:t>
            </a:r>
            <a:r>
              <a:rPr lang="en-US" b="0" i="1" dirty="0" err="1"/>
              <a:t>sh</a:t>
            </a:r>
            <a:r>
              <a:rPr lang="en-US" b="0" i="0" dirty="0"/>
              <a:t> command to start a shell session.</a:t>
            </a:r>
          </a:p>
          <a:p>
            <a:pPr marL="628650" lvl="1" indent="-171450">
              <a:buFont typeface="Arial" panose="020B0604020202020204" pitchFamily="34" charset="0"/>
              <a:buChar char="•"/>
            </a:pPr>
            <a:r>
              <a:rPr lang="en-US" b="0" i="0" dirty="0"/>
              <a:t>Or, you might issue a </a:t>
            </a:r>
            <a:r>
              <a:rPr lang="en-US" b="0" i="1" dirty="0"/>
              <a:t>flask</a:t>
            </a:r>
            <a:r>
              <a:rPr lang="en-US" b="0" i="0" dirty="0"/>
              <a:t> command to start the Flask web server.</a:t>
            </a:r>
          </a:p>
          <a:p>
            <a:pPr marL="171450" lvl="0" indent="-171450">
              <a:buFont typeface="Arial" panose="020B0604020202020204" pitchFamily="34" charset="0"/>
              <a:buChar char="•"/>
            </a:pPr>
            <a:r>
              <a:rPr lang="en-US" b="0" i="0" dirty="0"/>
              <a:t>Whatever you do with the </a:t>
            </a:r>
            <a:r>
              <a:rPr lang="en-US" b="1" i="0" dirty="0"/>
              <a:t>CMD </a:t>
            </a:r>
            <a:r>
              <a:rPr lang="en-US" b="0" i="0" dirty="0"/>
              <a:t>instruction, just know you need to have one and only one </a:t>
            </a:r>
            <a:r>
              <a:rPr lang="en-US" b="1" i="0" dirty="0"/>
              <a:t>CMD</a:t>
            </a:r>
            <a:r>
              <a:rPr lang="en-US" b="0" i="0" dirty="0"/>
              <a:t> instruction and it must be the final </a:t>
            </a:r>
            <a:r>
              <a:rPr lang="en-US" b="0" i="0" dirty="0" err="1"/>
              <a:t>Dockerfile</a:t>
            </a:r>
            <a:r>
              <a:rPr lang="en-US" b="0" i="0" dirty="0"/>
              <a:t> instruction.</a:t>
            </a:r>
          </a:p>
          <a:p>
            <a:pPr marL="171450" lvl="0" indent="-171450">
              <a:buFont typeface="Arial" panose="020B0604020202020204" pitchFamily="34" charset="0"/>
              <a:buChar char="•"/>
            </a:pPr>
            <a:r>
              <a:rPr lang="en-US" b="0" i="0" dirty="0"/>
              <a:t>In our </a:t>
            </a:r>
            <a:r>
              <a:rPr lang="en-US" b="0" i="0" dirty="0" err="1"/>
              <a:t>Dockerfile</a:t>
            </a:r>
            <a:r>
              <a:rPr lang="en-US" b="0" i="0" dirty="0"/>
              <a:t>, we have a </a:t>
            </a:r>
            <a:r>
              <a:rPr lang="en-US" b="1" i="0" dirty="0"/>
              <a:t>CMD </a:t>
            </a:r>
            <a:r>
              <a:rPr lang="en-US" b="0" i="0" dirty="0"/>
              <a:t>instruction which executes the </a:t>
            </a:r>
            <a:r>
              <a:rPr lang="en-US" b="0" i="1" dirty="0" err="1"/>
              <a:t>sh</a:t>
            </a:r>
            <a:r>
              <a:rPr lang="en-US" b="1" i="1" dirty="0"/>
              <a:t> </a:t>
            </a:r>
            <a:r>
              <a:rPr lang="en-US" b="0" i="0" dirty="0"/>
              <a:t>command to start a shell session.</a:t>
            </a:r>
          </a:p>
          <a:p>
            <a:pPr marL="628650" lvl="1" indent="-171450">
              <a:buFont typeface="Arial" panose="020B0604020202020204" pitchFamily="34" charset="0"/>
              <a:buChar char="•"/>
            </a:pPr>
            <a:r>
              <a:rPr lang="en-US" b="0" i="0" dirty="0"/>
              <a:t>This means we will have shell access to a Container as soon as we start and attach to it.</a:t>
            </a:r>
          </a:p>
          <a:p>
            <a:pPr marL="628650" lvl="1" indent="-171450">
              <a:buFont typeface="Arial" panose="020B0604020202020204" pitchFamily="34" charset="0"/>
              <a:buChar char="•"/>
            </a:pPr>
            <a:r>
              <a:rPr lang="en-US" b="0" i="0" dirty="0"/>
              <a:t>If your not sure what that means, don’t sweat because you will soon see for yourself exactly how this works.</a:t>
            </a:r>
          </a:p>
          <a:p>
            <a:pPr marL="171450" lvl="0" indent="-171450">
              <a:buFont typeface="Arial" panose="020B0604020202020204" pitchFamily="34" charset="0"/>
              <a:buChar char="•"/>
            </a:pPr>
            <a:r>
              <a:rPr lang="en-US" b="0" dirty="0"/>
              <a:t>Here’s are a couple of other examples of </a:t>
            </a:r>
            <a:r>
              <a:rPr lang="en-US" b="1" dirty="0"/>
              <a:t>CMD </a:t>
            </a:r>
            <a:r>
              <a:rPr lang="en-US" b="0" dirty="0"/>
              <a:t>instructions:</a:t>
            </a:r>
          </a:p>
          <a:p>
            <a:pPr marL="628650" lvl="1" indent="-171450">
              <a:buFont typeface="Arial" panose="020B0604020202020204" pitchFamily="34" charset="0"/>
              <a:buChar char="•"/>
            </a:pPr>
            <a:r>
              <a:rPr lang="en-US" b="0" dirty="0"/>
              <a:t>This </a:t>
            </a:r>
            <a:r>
              <a:rPr lang="en-US" b="1" dirty="0"/>
              <a:t>CMD </a:t>
            </a:r>
            <a:r>
              <a:rPr lang="en-US" b="0" dirty="0"/>
              <a:t>instruction will print </a:t>
            </a:r>
            <a:r>
              <a:rPr lang="en-US" b="0" i="1" dirty="0"/>
              <a:t>Hello World</a:t>
            </a:r>
            <a:r>
              <a:rPr lang="en-US" b="0" i="0" dirty="0"/>
              <a:t> to the Docker Host terminal.</a:t>
            </a:r>
            <a:endParaRPr lang="en-US" b="0" dirty="0"/>
          </a:p>
          <a:p>
            <a:pPr marL="628650" lvl="1" indent="-171450">
              <a:buFont typeface="Arial" panose="020B0604020202020204" pitchFamily="34" charset="0"/>
              <a:buChar char="•"/>
            </a:pPr>
            <a:r>
              <a:rPr lang="en-US" b="0" dirty="0"/>
              <a:t>And this </a:t>
            </a:r>
            <a:r>
              <a:rPr lang="en-US" b="1" dirty="0"/>
              <a:t>CMD</a:t>
            </a:r>
            <a:r>
              <a:rPr lang="en-US" b="0" dirty="0"/>
              <a:t> instruction starts a Flask web server with arguments to listen to TCP port on any IP address .</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lvl="0" indent="0">
              <a:buFont typeface="Arial" panose="020B0604020202020204" pitchFamily="34" charset="0"/>
              <a:buNone/>
            </a:pPr>
            <a:r>
              <a:rPr lang="en-US" b="0" dirty="0"/>
              <a:t>Let’s finish off our </a:t>
            </a:r>
            <a:r>
              <a:rPr lang="en-US" b="0" dirty="0" err="1"/>
              <a:t>Dockerfile</a:t>
            </a:r>
            <a:r>
              <a:rPr lang="en-US" b="0" dirty="0"/>
              <a:t> with a </a:t>
            </a:r>
            <a:r>
              <a:rPr lang="en-US" b="1" dirty="0"/>
              <a:t>CMD </a:t>
            </a:r>
            <a:r>
              <a:rPr lang="en-US" b="0" dirty="0"/>
              <a:t>instruction.</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enter the </a:t>
            </a:r>
            <a:r>
              <a:rPr lang="en-US" b="1" dirty="0"/>
              <a:t>CMD </a:t>
            </a:r>
            <a:r>
              <a:rPr lang="en-US" b="0" dirty="0"/>
              <a:t>instruction with an executable argument of </a:t>
            </a:r>
            <a:r>
              <a:rPr lang="en-US" b="0" i="1" dirty="0"/>
              <a:t>sh.</a:t>
            </a:r>
            <a:endParaRPr lang="en-US" b="0" dirty="0"/>
          </a:p>
          <a:p>
            <a:endParaRPr lang="en-US" b="0" dirty="0"/>
          </a:p>
          <a:p>
            <a:r>
              <a:rPr lang="en-US" b="0" dirty="0"/>
              <a:t>Save the </a:t>
            </a:r>
            <a:r>
              <a:rPr lang="en-US" b="0" dirty="0" err="1"/>
              <a:t>Dockerfile</a:t>
            </a:r>
            <a:r>
              <a:rPr lang="en-US" b="0" i="0" dirty="0"/>
              <a:t> and take a victory lap because it’s done and we are ready to build the Image.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complete </a:t>
            </a:r>
            <a:r>
              <a:rPr lang="en-US" dirty="0" err="1"/>
              <a:t>Dockerfile</a:t>
            </a:r>
            <a:r>
              <a:rPr lang="en-US" dirty="0"/>
              <a:t>, we are ready to build a Docker </a:t>
            </a:r>
            <a:r>
              <a:rPr lang="en-US" b="0" dirty="0"/>
              <a:t>Image.</a:t>
            </a:r>
          </a:p>
          <a:p>
            <a:pPr marL="171450" indent="-171450">
              <a:buFont typeface="Arial" panose="020B0604020202020204" pitchFamily="34" charset="0"/>
              <a:buChar char="•"/>
            </a:pPr>
            <a:r>
              <a:rPr lang="en-US" b="0" dirty="0"/>
              <a:t>We build the Docker Image from the Docker CLI so open your terminal and make sure your working directory is the directory with your </a:t>
            </a:r>
            <a:r>
              <a:rPr lang="en-US" b="0" dirty="0" err="1"/>
              <a:t>Dockerfile</a:t>
            </a:r>
            <a:r>
              <a:rPr lang="en-US" b="0" dirty="0"/>
              <a:t> in it.</a:t>
            </a:r>
          </a:p>
          <a:p>
            <a:pPr marL="171450" lvl="0" indent="-171450">
              <a:buFont typeface="Arial" panose="020B0604020202020204" pitchFamily="34" charset="0"/>
              <a:buChar char="•"/>
            </a:pPr>
            <a:r>
              <a:rPr lang="en-US" b="0" dirty="0"/>
              <a:t>To build your Docker Image, use one of these two commands.</a:t>
            </a:r>
          </a:p>
          <a:p>
            <a:pPr marL="628650" lvl="1" indent="-171450">
              <a:buFont typeface="Arial" panose="020B0604020202020204" pitchFamily="34" charset="0"/>
              <a:buChar char="•"/>
            </a:pPr>
            <a:r>
              <a:rPr lang="en-US" b="1" i="1" dirty="0"/>
              <a:t>docker build</a:t>
            </a:r>
            <a:r>
              <a:rPr lang="en-US" b="0" i="1" dirty="0"/>
              <a:t> or </a:t>
            </a:r>
            <a:r>
              <a:rPr lang="en-US" b="1" i="1" dirty="0"/>
              <a:t>docker image build</a:t>
            </a:r>
          </a:p>
          <a:p>
            <a:pPr marL="1085850" lvl="2" indent="-171450">
              <a:buFont typeface="Arial" panose="020B0604020202020204" pitchFamily="34" charset="0"/>
              <a:buChar char="•"/>
            </a:pPr>
            <a:r>
              <a:rPr lang="en-US" b="0" dirty="0"/>
              <a:t>Both commands do the exact same thing and Docker supports either syntax so neither is more correct than the other.</a:t>
            </a:r>
          </a:p>
          <a:p>
            <a:pPr marL="1085850" lvl="2" indent="-171450">
              <a:buFont typeface="Arial" panose="020B0604020202020204" pitchFamily="34" charset="0"/>
              <a:buChar char="•"/>
            </a:pPr>
            <a:r>
              <a:rPr lang="en-US" b="0" dirty="0"/>
              <a:t>The -</a:t>
            </a:r>
            <a:r>
              <a:rPr lang="en-US" b="0" i="1" dirty="0"/>
              <a:t>t </a:t>
            </a:r>
            <a:r>
              <a:rPr lang="en-US" b="0" i="0" dirty="0"/>
              <a:t>flag is required and you follow it with the tag or name for the image.</a:t>
            </a:r>
          </a:p>
          <a:p>
            <a:pPr marL="1085850" lvl="2" indent="-171450">
              <a:buFont typeface="Arial" panose="020B0604020202020204" pitchFamily="34" charset="0"/>
              <a:buChar char="•"/>
            </a:pPr>
            <a:r>
              <a:rPr lang="en-US" b="0" i="0" dirty="0"/>
              <a:t>The last part of the </a:t>
            </a:r>
            <a:r>
              <a:rPr lang="en-US" b="0" i="1" dirty="0"/>
              <a:t>build</a:t>
            </a:r>
            <a:r>
              <a:rPr lang="en-US" b="0" i="0" dirty="0"/>
              <a:t> command is the path to the </a:t>
            </a:r>
            <a:r>
              <a:rPr lang="en-US" b="0" i="0" dirty="0" err="1"/>
              <a:t>Dockerfile</a:t>
            </a:r>
            <a:r>
              <a:rPr lang="en-US" b="0" i="0" dirty="0"/>
              <a:t>; the blueprint for the Docker Image.</a:t>
            </a:r>
          </a:p>
          <a:p>
            <a:pPr marL="1543050" lvl="3" indent="-171450">
              <a:buFont typeface="Arial" panose="020B0604020202020204" pitchFamily="34" charset="0"/>
              <a:buChar char="•"/>
            </a:pPr>
            <a:r>
              <a:rPr lang="en-US" b="0" i="0" dirty="0"/>
              <a:t>If your terminal working directory contains the </a:t>
            </a:r>
            <a:r>
              <a:rPr lang="en-US" b="0" i="0" dirty="0" err="1"/>
              <a:t>Dockerfile</a:t>
            </a:r>
            <a:r>
              <a:rPr lang="en-US" b="0" i="0" dirty="0"/>
              <a:t>, use a dot for the path.</a:t>
            </a:r>
          </a:p>
          <a:p>
            <a:pPr marL="1543050" lvl="3" indent="-171450">
              <a:buFont typeface="Arial" panose="020B0604020202020204" pitchFamily="34" charset="0"/>
              <a:buChar char="•"/>
            </a:pPr>
            <a:r>
              <a:rPr lang="en-US" b="0" i="0" dirty="0"/>
              <a:t>Otherwise, you can specify an absolute or relative path to the </a:t>
            </a:r>
            <a:r>
              <a:rPr lang="en-US" b="0" i="0" dirty="0" err="1"/>
              <a:t>Dockerfile</a:t>
            </a:r>
            <a:r>
              <a:rPr lang="en-US" b="0" i="0" dirty="0"/>
              <a:t> instead.</a:t>
            </a:r>
          </a:p>
          <a:p>
            <a:pPr marL="171450" lvl="0" indent="-171450">
              <a:buFont typeface="Arial" panose="020B0604020202020204" pitchFamily="34" charset="0"/>
              <a:buChar char="•"/>
            </a:pPr>
            <a:r>
              <a:rPr lang="en-US" b="0" i="0" dirty="0"/>
              <a:t>After the Image builds, use the command </a:t>
            </a:r>
            <a:r>
              <a:rPr lang="en-US" b="1" i="1" dirty="0"/>
              <a:t>docker image ls</a:t>
            </a:r>
            <a:r>
              <a:rPr lang="en-US" b="0" i="0" dirty="0"/>
              <a:t> to see the fruit of your labor.</a:t>
            </a:r>
            <a:endParaRPr lang="en-US" b="0" i="1" dirty="0"/>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Docker Image from our terminal and watch what happens.</a:t>
            </a:r>
          </a:p>
          <a:p>
            <a:endParaRPr lang="en-US" dirty="0"/>
          </a:p>
          <a:p>
            <a:pPr marL="171450" indent="-171450">
              <a:buFont typeface="Arial" panose="020B0604020202020204" pitchFamily="34" charset="0"/>
              <a:buChar char="•"/>
            </a:pPr>
            <a:r>
              <a:rPr lang="en-US" dirty="0"/>
              <a:t>Docker will build a layer for each instruction.</a:t>
            </a:r>
          </a:p>
          <a:p>
            <a:pPr marL="628650" lvl="1" indent="-171450">
              <a:buFont typeface="Arial" panose="020B0604020202020204" pitchFamily="34" charset="0"/>
              <a:buChar char="•"/>
            </a:pPr>
            <a:r>
              <a:rPr lang="en-US" dirty="0"/>
              <a:t>We see Docker pull the base image from Docker Hub.</a:t>
            </a:r>
          </a:p>
          <a:p>
            <a:pPr marL="628650" lvl="1" indent="-171450">
              <a:buFont typeface="Arial" panose="020B0604020202020204" pitchFamily="34" charset="0"/>
              <a:buChar char="•"/>
            </a:pPr>
            <a:r>
              <a:rPr lang="en-US" dirty="0"/>
              <a:t>Next, Docker executes all of the </a:t>
            </a:r>
            <a:r>
              <a:rPr lang="en-US" b="1" dirty="0"/>
              <a:t>RUN</a:t>
            </a:r>
            <a:r>
              <a:rPr lang="en-US" dirty="0"/>
              <a:t> instructions we specified which will take a few seconds as several of the instructions require downloads and installations.</a:t>
            </a:r>
          </a:p>
          <a:p>
            <a:pPr marL="628650" lvl="1" indent="-171450">
              <a:buFont typeface="Arial" panose="020B0604020202020204" pitchFamily="34" charset="0"/>
              <a:buChar char="•"/>
            </a:pPr>
            <a:r>
              <a:rPr lang="en-US" dirty="0"/>
              <a:t>Docker sets the </a:t>
            </a:r>
            <a:r>
              <a:rPr lang="en-US" b="1" dirty="0"/>
              <a:t>WORKDIR</a:t>
            </a:r>
            <a:r>
              <a:rPr lang="en-US" b="0" dirty="0"/>
              <a:t>.</a:t>
            </a:r>
          </a:p>
          <a:p>
            <a:pPr marL="628650" lvl="1" indent="-171450">
              <a:buFont typeface="Arial" panose="020B0604020202020204" pitchFamily="34" charset="0"/>
              <a:buChar char="•"/>
            </a:pPr>
            <a:r>
              <a:rPr lang="en-US" b="0" dirty="0" err="1"/>
              <a:t>Cpies</a:t>
            </a:r>
            <a:r>
              <a:rPr lang="en-US" b="0" dirty="0"/>
              <a:t> the </a:t>
            </a:r>
            <a:r>
              <a:rPr lang="en-US" b="0" i="1" dirty="0" err="1"/>
              <a:t>my_script.py</a:t>
            </a:r>
            <a:r>
              <a:rPr lang="en-US" b="0" i="0" dirty="0"/>
              <a:t> file to the Image.</a:t>
            </a:r>
          </a:p>
          <a:p>
            <a:pPr marL="628650" lvl="1" indent="-171450">
              <a:buFont typeface="Arial" panose="020B0604020202020204" pitchFamily="34" charset="0"/>
              <a:buChar char="•"/>
            </a:pPr>
            <a:r>
              <a:rPr lang="en-US" b="0" i="0" dirty="0"/>
              <a:t>Runs the </a:t>
            </a:r>
            <a:r>
              <a:rPr lang="en-US" b="1" i="0" dirty="0"/>
              <a:t>EXPOSE</a:t>
            </a:r>
            <a:r>
              <a:rPr lang="en-US" b="0" i="0" dirty="0"/>
              <a:t> instruction.</a:t>
            </a:r>
          </a:p>
          <a:p>
            <a:pPr marL="628650" lvl="1" indent="-171450">
              <a:buFont typeface="Arial" panose="020B0604020202020204" pitchFamily="34" charset="0"/>
              <a:buChar char="•"/>
            </a:pPr>
            <a:r>
              <a:rPr lang="en-US" b="0" i="0" dirty="0"/>
              <a:t>Adds a </a:t>
            </a:r>
            <a:r>
              <a:rPr lang="en-US" b="1" i="0" dirty="0"/>
              <a:t>LABEL </a:t>
            </a:r>
            <a:r>
              <a:rPr lang="en-US" b="0" i="0" dirty="0"/>
              <a:t>to the Image.</a:t>
            </a:r>
          </a:p>
          <a:p>
            <a:pPr marL="628650" lvl="1" indent="-171450">
              <a:buFont typeface="Arial" panose="020B0604020202020204" pitchFamily="34" charset="0"/>
              <a:buChar char="•"/>
            </a:pPr>
            <a:r>
              <a:rPr lang="en-US" b="0" i="0" dirty="0"/>
              <a:t>And sets the </a:t>
            </a:r>
            <a:r>
              <a:rPr lang="en-US" b="0" i="1" dirty="0" err="1"/>
              <a:t>sh</a:t>
            </a:r>
            <a:r>
              <a:rPr lang="en-US" b="0" i="0" dirty="0"/>
              <a:t> command to run as soon as we launch a container.</a:t>
            </a:r>
          </a:p>
          <a:p>
            <a:pPr marL="171450" lvl="0" indent="-171450">
              <a:buFont typeface="Arial" panose="020B0604020202020204" pitchFamily="34" charset="0"/>
              <a:buChar char="•"/>
            </a:pPr>
            <a:r>
              <a:rPr lang="en-US" b="0" i="0" dirty="0"/>
              <a:t>When the Image build is done, issue the </a:t>
            </a:r>
            <a:r>
              <a:rPr lang="en-US" b="1" i="1" dirty="0"/>
              <a:t>docker image ls</a:t>
            </a:r>
            <a:r>
              <a:rPr lang="en-US" b="0" i="0" dirty="0"/>
              <a:t> and notice we have not two but three images.</a:t>
            </a:r>
          </a:p>
          <a:p>
            <a:pPr marL="628650" lvl="1" indent="-171450">
              <a:buFont typeface="Arial" panose="020B0604020202020204" pitchFamily="34" charset="0"/>
              <a:buChar char="•"/>
            </a:pPr>
            <a:r>
              <a:rPr lang="en-US" b="0" i="0" dirty="0"/>
              <a:t>We still have the </a:t>
            </a:r>
            <a:r>
              <a:rPr lang="en-US" b="1" i="0" dirty="0"/>
              <a:t>Hello-World</a:t>
            </a:r>
            <a:r>
              <a:rPr lang="en-US" b="0" i="0" dirty="0"/>
              <a:t> image.</a:t>
            </a:r>
          </a:p>
          <a:p>
            <a:pPr marL="628650" lvl="1" indent="-171450">
              <a:buFont typeface="Arial" panose="020B0604020202020204" pitchFamily="34" charset="0"/>
              <a:buChar char="•"/>
            </a:pPr>
            <a:r>
              <a:rPr lang="en-US" b="0" i="0" dirty="0"/>
              <a:t>We have the </a:t>
            </a:r>
            <a:r>
              <a:rPr lang="en-US" b="1" i="0" dirty="0"/>
              <a:t>Python:3.8-alpine</a:t>
            </a:r>
            <a:r>
              <a:rPr lang="en-US" b="0" i="0" dirty="0"/>
              <a:t> image that downloaded from Docker Hub.</a:t>
            </a:r>
          </a:p>
          <a:p>
            <a:pPr marL="628650" lvl="1" indent="-171450">
              <a:buFont typeface="Arial" panose="020B0604020202020204" pitchFamily="34" charset="0"/>
              <a:buChar char="•"/>
            </a:pPr>
            <a:r>
              <a:rPr lang="en-US" i="0" dirty="0"/>
              <a:t>And we have the </a:t>
            </a:r>
            <a:r>
              <a:rPr lang="en-US" b="1" i="0" dirty="0" err="1"/>
              <a:t>my_image</a:t>
            </a:r>
            <a:r>
              <a:rPr lang="en-US" b="0" i="0" dirty="0"/>
              <a:t> Image that we just made.</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great as it is to be able to build Images, we need to be able to remove Images too.</a:t>
            </a:r>
          </a:p>
          <a:p>
            <a:pPr marL="171450" indent="-171450">
              <a:buFont typeface="Arial" panose="020B0604020202020204" pitchFamily="34" charset="0"/>
              <a:buChar char="•"/>
            </a:pPr>
            <a:r>
              <a:rPr lang="en-US" dirty="0"/>
              <a:t>To do that, start with </a:t>
            </a:r>
            <a:r>
              <a:rPr lang="en-US" b="0" i="0" dirty="0"/>
              <a:t>a </a:t>
            </a:r>
            <a:r>
              <a:rPr lang="en-US" b="1" i="1" dirty="0"/>
              <a:t>docker image ls</a:t>
            </a:r>
            <a:r>
              <a:rPr lang="en-US" b="0" i="0" dirty="0"/>
              <a:t>, so we can get the details we need to remove an Image.</a:t>
            </a:r>
          </a:p>
          <a:p>
            <a:pPr marL="171450" indent="-171450">
              <a:buFont typeface="Arial" panose="020B0604020202020204" pitchFamily="34" charset="0"/>
              <a:buChar char="•"/>
            </a:pPr>
            <a:r>
              <a:rPr lang="en-US" b="0" i="0" dirty="0"/>
              <a:t>Next, use the </a:t>
            </a:r>
            <a:r>
              <a:rPr lang="en-US" b="1" i="1" dirty="0"/>
              <a:t>docker image rm</a:t>
            </a:r>
            <a:r>
              <a:rPr lang="en-US" b="0" i="1" dirty="0"/>
              <a:t> </a:t>
            </a:r>
            <a:r>
              <a:rPr lang="en-US" b="0" i="0" dirty="0"/>
              <a:t>command with either the image tag, </a:t>
            </a:r>
            <a:r>
              <a:rPr lang="en-US" b="0" i="1" dirty="0" err="1"/>
              <a:t>my_image</a:t>
            </a:r>
            <a:r>
              <a:rPr lang="en-US" b="0" i="0" dirty="0"/>
              <a:t> in this case.</a:t>
            </a:r>
          </a:p>
          <a:p>
            <a:pPr marL="628650" lvl="1" indent="-171450">
              <a:buFont typeface="Arial" panose="020B0604020202020204" pitchFamily="34" charset="0"/>
              <a:buChar char="•"/>
            </a:pPr>
            <a:r>
              <a:rPr lang="en-US" b="0" i="0" dirty="0"/>
              <a:t>You can also use the </a:t>
            </a:r>
            <a:r>
              <a:rPr lang="en-US" b="0" i="1" dirty="0" err="1"/>
              <a:t>image_id</a:t>
            </a:r>
            <a:r>
              <a:rPr lang="en-US" b="0" i="0" dirty="0"/>
              <a:t> instead of the tag, if you like.</a:t>
            </a:r>
          </a:p>
          <a:p>
            <a:pPr marL="628650" lvl="1" indent="-171450">
              <a:buFont typeface="Arial" panose="020B0604020202020204" pitchFamily="34" charset="0"/>
              <a:buChar char="•"/>
            </a:pPr>
            <a:r>
              <a:rPr lang="en-US" b="0" i="0" dirty="0"/>
              <a:t>Sometimes you might need to use the </a:t>
            </a:r>
            <a:r>
              <a:rPr lang="en-US" b="0" i="1" dirty="0"/>
              <a:t>-f</a:t>
            </a:r>
            <a:r>
              <a:rPr lang="en-US" b="0" i="0" dirty="0"/>
              <a:t> flag to force an Image to delete.</a:t>
            </a:r>
          </a:p>
          <a:p>
            <a:pPr marL="171450" lvl="0" indent="-171450">
              <a:buFont typeface="Arial" panose="020B0604020202020204" pitchFamily="34" charset="0"/>
              <a:buChar char="•"/>
            </a:pPr>
            <a:r>
              <a:rPr lang="en-US" b="0" i="0" dirty="0"/>
              <a:t>After you remove the image, check your Image repository with the </a:t>
            </a:r>
            <a:r>
              <a:rPr lang="en-US" b="1" i="1" dirty="0"/>
              <a:t>docker image ls</a:t>
            </a:r>
            <a:r>
              <a:rPr lang="en-US" b="0" i="0" dirty="0"/>
              <a:t> command.</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run those commands in the terminal to see how it looks.</a:t>
            </a:r>
            <a:endParaRPr lang="en-US" b="1" i="0" dirty="0"/>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see our list of images again, with the </a:t>
            </a:r>
            <a:r>
              <a:rPr lang="en-US" b="1" i="1" dirty="0"/>
              <a:t>docker image ls</a:t>
            </a:r>
            <a:r>
              <a:rPr lang="en-US" b="0" i="1" dirty="0"/>
              <a:t> </a:t>
            </a:r>
            <a:r>
              <a:rPr lang="en-US" b="0" i="0" dirty="0"/>
              <a:t>command.</a:t>
            </a:r>
            <a:endParaRPr lang="en-US" i="0" dirty="0"/>
          </a:p>
          <a:p>
            <a:pPr marL="171450" indent="-171450">
              <a:buFont typeface="Arial" panose="020B0604020202020204" pitchFamily="34" charset="0"/>
              <a:buChar char="•"/>
            </a:pPr>
            <a:r>
              <a:rPr lang="en-US" dirty="0"/>
              <a:t>Next issue the </a:t>
            </a:r>
            <a:r>
              <a:rPr lang="en-US" b="1" i="1" dirty="0"/>
              <a:t>docker image rm </a:t>
            </a:r>
            <a:r>
              <a:rPr lang="en-US" b="1" i="1" dirty="0" err="1"/>
              <a:t>my_image</a:t>
            </a:r>
            <a:r>
              <a:rPr lang="en-US" b="0" i="1" dirty="0"/>
              <a:t> </a:t>
            </a:r>
            <a:r>
              <a:rPr lang="en-US" b="0" i="0" dirty="0"/>
              <a:t>command to delete the image we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One more time, run the </a:t>
            </a:r>
            <a:r>
              <a:rPr lang="en-US" b="1" i="1" dirty="0"/>
              <a:t>docker image ls</a:t>
            </a:r>
            <a:r>
              <a:rPr lang="en-US" b="0" i="1" dirty="0"/>
              <a:t> </a:t>
            </a:r>
            <a:r>
              <a:rPr lang="en-US" b="0" i="0" dirty="0"/>
              <a:t>command and we no longer see our Image in the local repository.</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guessed that we will need that Image to create some actual Containers with so here’s a challenge for you:</a:t>
            </a:r>
          </a:p>
          <a:p>
            <a:pPr marL="171450" indent="-171450">
              <a:buFont typeface="Arial" panose="020B0604020202020204" pitchFamily="34" charset="0"/>
              <a:buChar char="•"/>
            </a:pPr>
            <a:r>
              <a:rPr lang="en-US" dirty="0"/>
              <a:t>Rebuild the Docker Image using the commands we just used and see if you notice any difference between the first and second builds.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give it a try.</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the first time, use the </a:t>
            </a:r>
            <a:r>
              <a:rPr lang="en-US" b="1" i="1" dirty="0"/>
              <a:t>docker image build</a:t>
            </a:r>
            <a:r>
              <a:rPr lang="en-US" b="0" i="1" dirty="0"/>
              <a:t> </a:t>
            </a:r>
            <a:r>
              <a:rPr lang="en-US" b="0" i="0" dirty="0"/>
              <a:t>command with a tag of </a:t>
            </a:r>
            <a:r>
              <a:rPr lang="en-US" b="0" i="1" dirty="0" err="1"/>
              <a:t>my_image</a:t>
            </a:r>
            <a:r>
              <a:rPr lang="en-US" b="1" i="1" dirty="0"/>
              <a:t> </a:t>
            </a:r>
            <a:r>
              <a:rPr lang="en-US" b="0" i="0" dirty="0"/>
              <a:t>and a path of dot.</a:t>
            </a:r>
          </a:p>
          <a:p>
            <a:pPr marL="171450" indent="-171450">
              <a:buFont typeface="Arial" panose="020B0604020202020204" pitchFamily="34" charset="0"/>
              <a:buChar char="•"/>
            </a:pPr>
            <a:r>
              <a:rPr lang="en-US" b="0" i="0" dirty="0"/>
              <a:t>Watch the Image build again and notice how quickly the </a:t>
            </a:r>
            <a:r>
              <a:rPr lang="en-US" b="1" i="0" dirty="0"/>
              <a:t>FROM</a:t>
            </a:r>
            <a:r>
              <a:rPr lang="en-US" b="0" i="0" dirty="0"/>
              <a:t> instruction runs this time.</a:t>
            </a:r>
          </a:p>
          <a:p>
            <a:pPr marL="628650" lvl="1" indent="-171450">
              <a:buFont typeface="Arial" panose="020B0604020202020204" pitchFamily="34" charset="0"/>
              <a:buChar char="•"/>
            </a:pPr>
            <a:r>
              <a:rPr lang="en-US" b="0" i="0" dirty="0"/>
              <a:t>Any idea why this happens so quickly?</a:t>
            </a:r>
          </a:p>
          <a:p>
            <a:pPr marL="628650" lvl="1" indent="-171450">
              <a:buFont typeface="Arial" panose="020B0604020202020204" pitchFamily="34" charset="0"/>
              <a:buChar char="•"/>
            </a:pPr>
            <a:r>
              <a:rPr lang="en-US" b="0" i="0" dirty="0"/>
              <a:t>It’s because Docker is smart enough to check its local repository and see that it already has a copy of the </a:t>
            </a:r>
            <a:r>
              <a:rPr lang="en-US" b="1" i="0" dirty="0"/>
              <a:t>python:3.8-alpine</a:t>
            </a:r>
            <a:r>
              <a:rPr lang="en-US" b="0" i="0" dirty="0"/>
              <a:t> image.</a:t>
            </a:r>
          </a:p>
          <a:p>
            <a:pPr marL="628650" lvl="1" indent="-171450">
              <a:buFont typeface="Arial" panose="020B0604020202020204" pitchFamily="34" charset="0"/>
              <a:buChar char="•"/>
            </a:pPr>
            <a:r>
              <a:rPr lang="en-US" b="0" i="0" dirty="0"/>
              <a:t>Docker doesn’t have to download that Image from Docker Hub again. </a:t>
            </a:r>
          </a:p>
          <a:p>
            <a:pPr marL="171450" lvl="0" indent="-171450">
              <a:buFont typeface="Arial" panose="020B0604020202020204" pitchFamily="34" charset="0"/>
              <a:buChar char="•"/>
            </a:pPr>
            <a:r>
              <a:rPr lang="en-US" b="0" i="0" dirty="0"/>
              <a:t>Otherwise, this build process will be identical to the first build.</a:t>
            </a:r>
          </a:p>
          <a:p>
            <a:pPr marL="171450" lvl="0" indent="-171450">
              <a:buFont typeface="Arial" panose="020B0604020202020204" pitchFamily="34" charset="0"/>
              <a:buChar char="•"/>
            </a:pPr>
            <a:r>
              <a:rPr lang="en-US" b="0" i="0" dirty="0"/>
              <a:t>Once the build is done, use the </a:t>
            </a:r>
            <a:r>
              <a:rPr lang="en-US" b="1" i="1" dirty="0"/>
              <a:t>docker image ls</a:t>
            </a:r>
            <a:r>
              <a:rPr lang="en-US" b="0" i="1" dirty="0"/>
              <a:t> </a:t>
            </a:r>
            <a:r>
              <a:rPr lang="en-US" b="0" i="0" dirty="0"/>
              <a:t>to see your new Image.</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t>Now that we have an Image, we can use it to create Containers so let’s jump right in.  </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review:</a:t>
            </a:r>
          </a:p>
          <a:p>
            <a:pPr marL="171450" indent="-171450">
              <a:buFont typeface="Arial" panose="020B0604020202020204" pitchFamily="34" charset="0"/>
              <a:buChar char="•"/>
            </a:pPr>
            <a:r>
              <a:rPr lang="en-US" dirty="0"/>
              <a:t>Docker Containers are instances of our Docker Images and their lifespan, unlike most virtual machines, is often very short.</a:t>
            </a:r>
          </a:p>
          <a:p>
            <a:pPr marL="628650" lvl="1" indent="-171450">
              <a:buFont typeface="Arial" panose="020B0604020202020204" pitchFamily="34" charset="0"/>
              <a:buChar char="•"/>
            </a:pPr>
            <a:r>
              <a:rPr lang="en-US" dirty="0"/>
              <a:t>There’s usually no reason to try to recover a malfunctioning Container because you can likely just destroy it and start a new Container to take its place.</a:t>
            </a:r>
          </a:p>
          <a:p>
            <a:pPr marL="628650" lvl="1" indent="-171450">
              <a:buFont typeface="Arial" panose="020B0604020202020204" pitchFamily="34" charset="0"/>
              <a:buChar char="•"/>
            </a:pPr>
            <a:r>
              <a:rPr lang="en-US" dirty="0"/>
              <a:t>In fact, Docker can do that for you automatically although that function is often left to Container orchestration platforms like Kubernetes and OpenShift.</a:t>
            </a:r>
          </a:p>
          <a:p>
            <a:pPr marL="171450" lvl="0" indent="-171450">
              <a:buFont typeface="Arial" panose="020B0604020202020204" pitchFamily="34" charset="0"/>
              <a:buChar char="•"/>
            </a:pPr>
            <a:r>
              <a:rPr lang="en-US" dirty="0"/>
              <a:t>Before we create a Docker Container we’ll take a quick look at our Container inventory, just for a starting point.</a:t>
            </a:r>
          </a:p>
          <a:p>
            <a:pPr marL="628650" lvl="1" indent="-171450">
              <a:buFont typeface="Arial" panose="020B0604020202020204" pitchFamily="34" charset="0"/>
              <a:buChar char="•"/>
            </a:pPr>
            <a:r>
              <a:rPr lang="en-US" dirty="0"/>
              <a:t>The command to list </a:t>
            </a:r>
            <a:r>
              <a:rPr lang="en-US" i="1" dirty="0"/>
              <a:t>all</a:t>
            </a:r>
            <a:r>
              <a:rPr lang="en-US" i="0" dirty="0"/>
              <a:t> containers is </a:t>
            </a:r>
            <a:r>
              <a:rPr lang="en-US" b="1" i="1" dirty="0"/>
              <a:t>docker container ls -a</a:t>
            </a:r>
            <a:r>
              <a:rPr lang="en-US" b="0" i="0" dirty="0"/>
              <a:t> </a:t>
            </a:r>
          </a:p>
          <a:p>
            <a:pPr marL="1085850" lvl="2" indent="-171450">
              <a:buFont typeface="Arial" panose="020B0604020202020204" pitchFamily="34" charset="0"/>
              <a:buChar char="•"/>
            </a:pPr>
            <a:r>
              <a:rPr lang="en-US" b="0" i="0" dirty="0"/>
              <a:t>The </a:t>
            </a:r>
            <a:r>
              <a:rPr lang="en-US" b="1" i="1" dirty="0"/>
              <a:t>-a</a:t>
            </a:r>
            <a:r>
              <a:rPr lang="en-US" b="0" i="0" dirty="0"/>
              <a:t> is important because, if you omit the </a:t>
            </a:r>
            <a:r>
              <a:rPr lang="en-US" b="1" i="1" dirty="0"/>
              <a:t>-a</a:t>
            </a:r>
            <a:r>
              <a:rPr lang="en-US" b="0" i="0" dirty="0"/>
              <a:t>, Docker will only show you </a:t>
            </a:r>
            <a:r>
              <a:rPr lang="en-US" b="0" i="1" dirty="0"/>
              <a:t>running</a:t>
            </a:r>
            <a:r>
              <a:rPr lang="en-US" b="0" i="0" dirty="0"/>
              <a:t> containers.</a:t>
            </a:r>
          </a:p>
          <a:p>
            <a:pPr marL="1085850" lvl="2" indent="-171450">
              <a:buFont typeface="Arial" panose="020B0604020202020204" pitchFamily="34" charset="0"/>
              <a:buChar char="•"/>
            </a:pPr>
            <a:r>
              <a:rPr lang="en-US" b="0" i="0" dirty="0"/>
              <a:t>Of course, leave out the </a:t>
            </a:r>
            <a:r>
              <a:rPr lang="en-US" b="1" i="1" dirty="0"/>
              <a:t>-a</a:t>
            </a:r>
            <a:r>
              <a:rPr lang="en-US" b="0" i="0" dirty="0"/>
              <a:t> if you only want to see your running containers.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that command in our terminal so we can see what it looks like.</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expect, we don’t have any Containers in our inventory so find a way to change that.</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Docker CLI doesn’t require any command flags to run Containers, it is super-common to use several so here is an overview of some of the most common command flags.</a:t>
            </a:r>
          </a:p>
          <a:p>
            <a:pPr marL="171450" indent="-171450">
              <a:buFont typeface="Arial" panose="020B0604020202020204" pitchFamily="34" charset="0"/>
              <a:buChar char="•"/>
            </a:pPr>
            <a:r>
              <a:rPr lang="en-US" dirty="0"/>
              <a:t>First, a quick look at the syntax to run a Docker Container.</a:t>
            </a:r>
          </a:p>
          <a:p>
            <a:pPr marL="628650" lvl="1" indent="-171450">
              <a:buFont typeface="Arial" panose="020B0604020202020204" pitchFamily="34" charset="0"/>
              <a:buChar char="•"/>
            </a:pPr>
            <a:r>
              <a:rPr lang="en-US" dirty="0"/>
              <a:t>If this looks familiar, it’s the same syntax we used to run the </a:t>
            </a:r>
            <a:r>
              <a:rPr lang="en-US" b="1" dirty="0"/>
              <a:t>Hello-World</a:t>
            </a:r>
            <a:r>
              <a:rPr lang="en-US" b="0" dirty="0"/>
              <a:t> Container when we verified our Docker installation.</a:t>
            </a:r>
          </a:p>
          <a:p>
            <a:pPr marL="628650" lvl="1" indent="-171450">
              <a:buFont typeface="Arial" panose="020B0604020202020204" pitchFamily="34" charset="0"/>
              <a:buChar char="•"/>
            </a:pPr>
            <a:r>
              <a:rPr lang="en-US" b="0" dirty="0"/>
              <a:t>The command </a:t>
            </a:r>
            <a:r>
              <a:rPr lang="en-US" b="1" i="1" dirty="0"/>
              <a:t>docker container run</a:t>
            </a:r>
            <a:r>
              <a:rPr lang="en-US" b="0" i="1" dirty="0"/>
              <a:t>, </a:t>
            </a:r>
            <a:r>
              <a:rPr lang="en-US" b="0" i="0" u="none" dirty="0"/>
              <a:t>followed by our command flags, and finished off with the name of the Image that will produce the Container.</a:t>
            </a:r>
          </a:p>
          <a:p>
            <a:pPr marL="628650" lvl="1" indent="-171450">
              <a:buFont typeface="Arial" panose="020B0604020202020204" pitchFamily="34" charset="0"/>
              <a:buChar char="•"/>
            </a:pPr>
            <a:r>
              <a:rPr lang="en-US" b="0" i="0" u="none" dirty="0"/>
              <a:t>If this first look at the command flags looks overwhelming or confusing, hang tight because they should make a lot more sense when we use them in the upcoming hands-on exercises.</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command flag tells Docker to run the Container in </a:t>
            </a:r>
            <a:r>
              <a:rPr lang="en-US" b="0" i="1" u="none" dirty="0"/>
              <a:t>interactive mode</a:t>
            </a:r>
            <a:r>
              <a:rPr lang="en-US" b="0" i="0" u="none" dirty="0"/>
              <a:t>.</a:t>
            </a:r>
          </a:p>
          <a:p>
            <a:pPr marL="1543050" lvl="3" indent="-171450">
              <a:buFont typeface="Arial" panose="020B0604020202020204" pitchFamily="34" charset="0"/>
              <a:buChar char="•"/>
            </a:pPr>
            <a:r>
              <a:rPr lang="en-US" b="0" i="0" u="none" dirty="0"/>
              <a:t>As the name implies, if you want to interact with the Container using the CLI, you need to include this flag.</a:t>
            </a:r>
          </a:p>
          <a:p>
            <a:pPr marL="1085850" lvl="2" indent="-171450">
              <a:buFont typeface="Arial" panose="020B0604020202020204" pitchFamily="34" charset="0"/>
              <a:buChar char="•"/>
            </a:pPr>
            <a:r>
              <a:rPr lang="en-US" b="0" i="0" u="none" dirty="0"/>
              <a:t>The </a:t>
            </a:r>
            <a:r>
              <a:rPr lang="en-US" b="1" i="1" u="none" dirty="0"/>
              <a:t>-</a:t>
            </a:r>
            <a:r>
              <a:rPr lang="en-US" b="1" i="1" u="none" dirty="0" err="1"/>
              <a:t>i</a:t>
            </a:r>
            <a:r>
              <a:rPr lang="en-US" b="0" i="0" u="none" dirty="0"/>
              <a:t> flag’s nearly inseparable best friend is the </a:t>
            </a:r>
            <a:r>
              <a:rPr lang="en-US" b="1" i="1" u="none" dirty="0"/>
              <a:t>-t </a:t>
            </a:r>
            <a:r>
              <a:rPr lang="en-US" b="0" i="0" u="none" dirty="0"/>
              <a:t>flag.</a:t>
            </a:r>
          </a:p>
          <a:p>
            <a:pPr marL="1543050" lvl="3" indent="-171450">
              <a:buFont typeface="Arial" panose="020B0604020202020204" pitchFamily="34" charset="0"/>
              <a:buChar char="•"/>
            </a:pPr>
            <a:r>
              <a:rPr lang="en-US" b="0" i="0" u="none" dirty="0"/>
              <a:t>In order for the Container to accept commands and key sequences from your terminal, you need to include the </a:t>
            </a:r>
            <a:r>
              <a:rPr lang="en-US" b="1" i="1" u="none" dirty="0"/>
              <a:t>-t</a:t>
            </a:r>
            <a:r>
              <a:rPr lang="en-US" b="0" i="0" u="none" dirty="0"/>
              <a:t> flag.</a:t>
            </a:r>
          </a:p>
          <a:p>
            <a:pPr marL="1543050" lvl="3" indent="-171450">
              <a:buFont typeface="Arial" panose="020B0604020202020204" pitchFamily="34" charset="0"/>
              <a:buChar char="•"/>
            </a:pPr>
            <a:r>
              <a:rPr lang="en-US" b="0" i="0" u="none" dirty="0"/>
              <a:t>If you want a fun experiment, try omitting one or both of these flags from the </a:t>
            </a:r>
            <a:r>
              <a:rPr lang="en-US" b="1" i="1" u="none" dirty="0"/>
              <a:t>docker container run</a:t>
            </a:r>
            <a:r>
              <a:rPr lang="en-US" b="0" i="1" u="none" dirty="0"/>
              <a:t> </a:t>
            </a:r>
            <a:r>
              <a:rPr lang="en-US" b="0" i="0" u="none" dirty="0"/>
              <a:t>command and see what happens.</a:t>
            </a:r>
          </a:p>
          <a:p>
            <a:pPr marL="2000250" lvl="4" indent="-171450">
              <a:buFont typeface="Arial" panose="020B0604020202020204" pitchFamily="34" charset="0"/>
              <a:buChar char="•"/>
            </a:pPr>
            <a:r>
              <a:rPr lang="en-US" b="0" i="0" u="none" dirty="0"/>
              <a:t>My experience is, you will have a Container that doesn’t respond to any keystrokes or key sequences.</a:t>
            </a:r>
          </a:p>
          <a:p>
            <a:pPr marL="2000250" lvl="4" indent="-171450">
              <a:buFont typeface="Arial" panose="020B0604020202020204" pitchFamily="34" charset="0"/>
              <a:buChar char="•"/>
            </a:pPr>
            <a:r>
              <a:rPr lang="en-US" b="0" i="0" u="none" dirty="0"/>
              <a:t>It’s easy to recover from but drives home how important these flags are.</a:t>
            </a:r>
          </a:p>
          <a:p>
            <a:pPr marL="1085850" lvl="2" indent="-171450">
              <a:buFont typeface="Arial" panose="020B0604020202020204" pitchFamily="34" charset="0"/>
              <a:buChar char="•"/>
            </a:pPr>
            <a:r>
              <a:rPr lang="en-US" b="0" i="0" u="none" dirty="0"/>
              <a:t>The </a:t>
            </a:r>
            <a:r>
              <a:rPr lang="en-US" b="1" i="1" u="none" dirty="0"/>
              <a:t>--name </a:t>
            </a:r>
            <a:r>
              <a:rPr lang="en-US" b="0" i="0" u="none" dirty="0"/>
              <a:t>flag specifies the name you want to assign to your Container.</a:t>
            </a:r>
          </a:p>
          <a:p>
            <a:pPr marL="1543050" lvl="3" indent="-171450">
              <a:buFont typeface="Arial" panose="020B0604020202020204" pitchFamily="34" charset="0"/>
              <a:buChar char="•"/>
            </a:pPr>
            <a:r>
              <a:rPr lang="en-US" b="0" i="0" u="none" dirty="0"/>
              <a:t>All Containers require a unique name and, if you don’t use this flag, Docker will come up with a unique name for you.</a:t>
            </a:r>
          </a:p>
          <a:p>
            <a:pPr marL="2000250" lvl="4" indent="-171450">
              <a:buFont typeface="Arial" panose="020B0604020202020204" pitchFamily="34" charset="0"/>
              <a:buChar char="•"/>
            </a:pPr>
            <a:r>
              <a:rPr lang="en-US" b="0" i="0" u="none" dirty="0"/>
              <a:t>The unique name is two random dictionary words separated by an underscore…some of the names are pretty creative.</a:t>
            </a:r>
          </a:p>
          <a:p>
            <a:pPr marL="2000250" lvl="4" indent="-171450">
              <a:buFont typeface="Arial" panose="020B0604020202020204" pitchFamily="34" charset="0"/>
              <a:buChar char="•"/>
            </a:pPr>
            <a:r>
              <a:rPr lang="en-US" b="0" i="0" u="none" dirty="0"/>
              <a:t>Since things are easier when you know, and don’t have to guess the names of your Containers, this is a good flag to 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-v</a:t>
            </a:r>
            <a:r>
              <a:rPr lang="en-US" b="0" i="0" u="none" dirty="0"/>
              <a:t> flag allows you to mount a volume to a Container.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This is useful when you want to make files from your Docker Host available to your Container without having to explicitly copy them during the Image build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You can also mount a shared volume to several Containers to create a shared storage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-p </a:t>
            </a:r>
            <a:r>
              <a:rPr lang="en-US" b="0" i="0" u="none" dirty="0"/>
              <a:t>flag is what publish ports on a Container to the Docker Host.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 you remember the </a:t>
            </a:r>
            <a:r>
              <a:rPr lang="en-US" b="1" i="0" u="none" dirty="0"/>
              <a:t>EXPOSE </a:t>
            </a:r>
            <a:r>
              <a:rPr lang="en-US" b="0" i="0" u="none" dirty="0" err="1"/>
              <a:t>Dockerfile</a:t>
            </a:r>
            <a:r>
              <a:rPr lang="en-US" b="0" i="0" u="none" dirty="0"/>
              <a:t> instruction?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It’s this flag which actually makes exposed ports accessible to the Container.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-d</a:t>
            </a:r>
            <a:r>
              <a:rPr lang="en-US" b="0" i="0" u="none" dirty="0"/>
              <a:t> flag allows you to run Containers in the background, in </a:t>
            </a:r>
            <a:r>
              <a:rPr lang="en-US" b="0" i="1" u="none" dirty="0"/>
              <a:t>detached</a:t>
            </a:r>
            <a:r>
              <a:rPr lang="en-US" b="0" i="0" u="none" dirty="0"/>
              <a:t> mode.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If you want to run several Containers at once, you can either give each Container a dedicated terminal window or use one terminal window for all Containers.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latter makes sense in most cases so </a:t>
            </a:r>
            <a:r>
              <a:rPr lang="en-US" b="0" i="1" u="none" dirty="0"/>
              <a:t>detached </a:t>
            </a:r>
            <a:r>
              <a:rPr lang="en-US" b="0" i="0" u="none" dirty="0"/>
              <a:t>mode is pretty handy.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The </a:t>
            </a:r>
            <a:r>
              <a:rPr lang="en-US" b="1" i="1" u="none" dirty="0"/>
              <a:t>--rm </a:t>
            </a:r>
            <a:r>
              <a:rPr lang="en-US" b="0" i="0" u="none" dirty="0"/>
              <a:t>flag tells Docker to automatically delete the Container as soon as it stops.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Since containers are ephemeral and often short-lived, there are many use cases where this is a good idea.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Those are all of the command flags, now you specify the name of the source Image for your Container and you’re ready to go.</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Just a reminder, the </a:t>
            </a:r>
            <a:r>
              <a:rPr lang="en-US" b="1" i="1" u="none" dirty="0" err="1"/>
              <a:t>image_name</a:t>
            </a:r>
            <a:r>
              <a:rPr lang="en-US" b="1" i="1" u="none" dirty="0"/>
              <a:t> </a:t>
            </a:r>
            <a:r>
              <a:rPr lang="en-US" b="0" i="0" u="none" dirty="0"/>
              <a:t>is required.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Docker needs to know which Image to build the Container from.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For our hands-on exercises, the flags we will use are </a:t>
            </a:r>
            <a:r>
              <a:rPr lang="en-US" b="1" i="1" u="none" dirty="0"/>
              <a:t>-</a:t>
            </a:r>
            <a:r>
              <a:rPr lang="en-US" b="1" i="1" u="none" dirty="0" err="1"/>
              <a:t>i</a:t>
            </a:r>
            <a:r>
              <a:rPr lang="en-US" b="0" i="0" u="none" dirty="0"/>
              <a:t>, </a:t>
            </a:r>
            <a:r>
              <a:rPr lang="en-US" b="1" i="1" u="none" dirty="0"/>
              <a:t>-t</a:t>
            </a:r>
            <a:r>
              <a:rPr lang="en-US" b="0" i="0" u="none" dirty="0"/>
              <a:t>, and </a:t>
            </a:r>
            <a:r>
              <a:rPr lang="en-US" b="1" i="1" u="none" dirty="0"/>
              <a:t>--name</a:t>
            </a:r>
            <a:r>
              <a:rPr lang="en-US" b="0" i="0" u="none"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 point this out because you will almost always use these flags when you work with Containers.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We will look at some examples of these other flags too.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look at some common usages of the </a:t>
            </a:r>
            <a:r>
              <a:rPr lang="en-US" b="1" i="1" dirty="0"/>
              <a:t>docker container run </a:t>
            </a:r>
            <a:r>
              <a:rPr lang="en-US" b="0" i="0" dirty="0"/>
              <a:t>command.  Let's breakdown the syntax so it makes sense.</a:t>
            </a:r>
          </a:p>
          <a:p>
            <a:pPr marL="171450" indent="-171450">
              <a:buFont typeface="Arial" panose="020B0604020202020204" pitchFamily="34" charset="0"/>
              <a:buChar char="•"/>
            </a:pPr>
            <a:r>
              <a:rPr lang="en-US" b="0" i="0" dirty="0"/>
              <a:t>The command, </a:t>
            </a:r>
            <a:r>
              <a:rPr lang="en-US" b="1" i="1" dirty="0"/>
              <a:t>docker container run -it --name </a:t>
            </a:r>
            <a:r>
              <a:rPr lang="en-US" b="1" i="1" dirty="0" err="1"/>
              <a:t>my_cont</a:t>
            </a:r>
            <a:r>
              <a:rPr lang="en-US" b="1" i="1" dirty="0"/>
              <a:t> </a:t>
            </a:r>
            <a:r>
              <a:rPr lang="en-US" b="1" i="1" dirty="0" err="1"/>
              <a:t>my_image</a:t>
            </a:r>
            <a:r>
              <a:rPr lang="en-US" b="0" i="0" dirty="0"/>
              <a:t> tells Docker to do a couple of things:</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a:t>
            </a:r>
          </a:p>
          <a:p>
            <a:pPr marL="628650" lvl="1" indent="-171450">
              <a:buFont typeface="Arial" panose="020B0604020202020204" pitchFamily="34" charset="0"/>
              <a:buChar char="•"/>
            </a:pPr>
            <a:r>
              <a:rPr lang="en-US" b="0" i="0" dirty="0"/>
              <a:t>Allow us to interact with the Container using our CLI – that’s it.</a:t>
            </a:r>
          </a:p>
          <a:p>
            <a:pPr marL="1085850" lvl="2" indent="-171450">
              <a:buFont typeface="Arial" panose="020B0604020202020204" pitchFamily="34" charset="0"/>
              <a:buChar char="•"/>
            </a:pPr>
            <a:r>
              <a:rPr lang="en-US" b="0" i="0" dirty="0"/>
              <a:t>This is a really common syntax and, spoiler alert, the one we will use in our hands-on exercises.</a:t>
            </a:r>
          </a:p>
          <a:p>
            <a:pPr marL="171450" indent="-171450">
              <a:buFont typeface="Arial" panose="020B0604020202020204" pitchFamily="34" charset="0"/>
              <a:buChar char="•"/>
            </a:pPr>
            <a:r>
              <a:rPr lang="en-US" b="0" i="0" dirty="0"/>
              <a:t>The command, </a:t>
            </a:r>
            <a:r>
              <a:rPr lang="en-US" b="1" i="1" dirty="0"/>
              <a:t>docker container run -</a:t>
            </a:r>
            <a:r>
              <a:rPr lang="en-US" b="1" i="1" dirty="0" err="1"/>
              <a:t>itv</a:t>
            </a:r>
            <a:r>
              <a:rPr lang="en-US" b="1" i="1" dirty="0"/>
              <a:t> /code:/app --name </a:t>
            </a:r>
            <a:r>
              <a:rPr lang="en-US" b="1" i="1" dirty="0" err="1"/>
              <a:t>my_cont</a:t>
            </a:r>
            <a:r>
              <a:rPr lang="en-US" b="1" i="1" dirty="0"/>
              <a:t> </a:t>
            </a:r>
            <a:r>
              <a:rPr lang="en-US" b="1" i="1" dirty="0" err="1"/>
              <a:t>my_image</a:t>
            </a:r>
            <a:r>
              <a:rPr lang="en-US" b="0" i="0" dirty="0"/>
              <a:t> may look confusing but it only does one thing that the previous command doesn’t do:</a:t>
            </a:r>
          </a:p>
          <a:p>
            <a:pPr marL="628650" lvl="1" indent="-171450">
              <a:buFont typeface="Arial" panose="020B0604020202020204" pitchFamily="34" charset="0"/>
              <a:buChar char="•"/>
            </a:pPr>
            <a:r>
              <a:rPr lang="en-US" b="0" i="0" dirty="0"/>
              <a:t>The </a:t>
            </a:r>
            <a:r>
              <a:rPr lang="en-US" b="1" i="1" dirty="0"/>
              <a:t>-v </a:t>
            </a:r>
            <a:r>
              <a:rPr lang="en-US" b="0" i="0" dirty="0"/>
              <a:t>flag tells Docker to mount the </a:t>
            </a:r>
            <a:r>
              <a:rPr lang="en-US" b="1" i="0" dirty="0"/>
              <a:t>/code </a:t>
            </a:r>
            <a:r>
              <a:rPr lang="en-US" b="0" i="0" dirty="0"/>
              <a:t>directory on the Docker Host to the </a:t>
            </a:r>
            <a:r>
              <a:rPr lang="en-US" b="1" i="0" dirty="0"/>
              <a:t>/app </a:t>
            </a:r>
            <a:r>
              <a:rPr lang="en-US" b="0" i="0" dirty="0"/>
              <a:t>directory on the Container.</a:t>
            </a:r>
          </a:p>
          <a:p>
            <a:pPr marL="628650" lvl="1" indent="-171450">
              <a:buFont typeface="Arial" panose="020B0604020202020204" pitchFamily="34" charset="0"/>
              <a:buChar char="•"/>
            </a:pPr>
            <a:r>
              <a:rPr lang="en-US" b="0" i="0" dirty="0"/>
              <a:t>That just means anything in our </a:t>
            </a:r>
            <a:r>
              <a:rPr lang="en-US" b="1" i="0" dirty="0"/>
              <a:t>/code</a:t>
            </a:r>
            <a:r>
              <a:rPr lang="en-US" b="0" i="0" dirty="0"/>
              <a:t> directory is now accessible to the Docker Container in a folder called </a:t>
            </a:r>
            <a:r>
              <a:rPr lang="en-US" b="1" i="1" dirty="0"/>
              <a:t>/app</a:t>
            </a:r>
            <a:r>
              <a:rPr lang="en-US" b="0" i="0" dirty="0"/>
              <a:t>.</a:t>
            </a:r>
          </a:p>
          <a:p>
            <a:pPr marL="1085850" lvl="2" indent="-171450">
              <a:buFont typeface="Arial" panose="020B0604020202020204" pitchFamily="34" charset="0"/>
              <a:buChar char="•"/>
            </a:pPr>
            <a:r>
              <a:rPr lang="en-US" b="0" i="0" dirty="0"/>
              <a:t>It’s probably more common for both the source and destination folders to be the same but I chose different names so that it is easier to separate the source from the destination.</a:t>
            </a:r>
          </a:p>
          <a:p>
            <a:pPr marL="171450" indent="-171450">
              <a:buFont typeface="Arial" panose="020B0604020202020204" pitchFamily="34" charset="0"/>
              <a:buChar char="•"/>
            </a:pPr>
            <a:r>
              <a:rPr lang="en-US" b="0" i="0" dirty="0"/>
              <a:t>The command, </a:t>
            </a:r>
            <a:r>
              <a:rPr lang="en-US" b="1" i="1" dirty="0"/>
              <a:t>docker container run -</a:t>
            </a:r>
            <a:r>
              <a:rPr lang="en-US" b="1" i="1" dirty="0" err="1"/>
              <a:t>dp</a:t>
            </a:r>
            <a:r>
              <a:rPr lang="en-US" b="1" i="1" dirty="0"/>
              <a:t> --name --rm </a:t>
            </a:r>
            <a:r>
              <a:rPr lang="en-US" b="1" i="1" dirty="0" err="1"/>
              <a:t>my_cont</a:t>
            </a:r>
            <a:r>
              <a:rPr lang="en-US" b="1" i="1" dirty="0"/>
              <a:t> </a:t>
            </a:r>
            <a:r>
              <a:rPr lang="en-US" b="1" i="1" dirty="0" err="1"/>
              <a:t>my_image</a:t>
            </a:r>
            <a:r>
              <a:rPr lang="en-US" b="0" i="0" dirty="0"/>
              <a:t> still tells Docker to::</a:t>
            </a:r>
          </a:p>
          <a:p>
            <a:pPr marL="628650" lvl="1" indent="-171450">
              <a:buFont typeface="Arial" panose="020B0604020202020204" pitchFamily="34" charset="0"/>
              <a:buChar char="•"/>
            </a:pPr>
            <a:r>
              <a:rPr lang="en-US" b="0" i="0" dirty="0"/>
              <a:t>Use the </a:t>
            </a:r>
            <a:r>
              <a:rPr lang="en-US" b="1" i="1" dirty="0" err="1"/>
              <a:t>my_image</a:t>
            </a:r>
            <a:r>
              <a:rPr lang="en-US" b="1" i="1" dirty="0"/>
              <a:t> </a:t>
            </a:r>
            <a:r>
              <a:rPr lang="en-US" b="0" i="0" dirty="0"/>
              <a:t>Image to create a Container named </a:t>
            </a:r>
            <a:r>
              <a:rPr lang="en-US" b="1" i="1" dirty="0" err="1"/>
              <a:t>my_cont</a:t>
            </a:r>
            <a:r>
              <a:rPr lang="en-US" b="0" i="0" dirty="0"/>
              <a:t> plus a </a:t>
            </a:r>
            <a:r>
              <a:rPr lang="en-US" b="0" i="0" dirty="0" err="1"/>
              <a:t>fre</a:t>
            </a:r>
            <a:r>
              <a:rPr lang="en-US" b="0" i="0" dirty="0"/>
              <a:t> other things.</a:t>
            </a:r>
          </a:p>
          <a:p>
            <a:pPr marL="628650" lvl="1" indent="-171450">
              <a:buFont typeface="Arial" panose="020B0604020202020204" pitchFamily="34" charset="0"/>
              <a:buChar char="•"/>
            </a:pPr>
            <a:r>
              <a:rPr lang="en-US" b="0" i="0" dirty="0"/>
              <a:t>The </a:t>
            </a:r>
            <a:r>
              <a:rPr lang="en-US" b="1" i="1" dirty="0"/>
              <a:t>-d </a:t>
            </a:r>
            <a:r>
              <a:rPr lang="en-US" b="0" i="0" dirty="0"/>
              <a:t>flag tells Docker to run in the background which will allow us to keep using our terminal Window for other things.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-p </a:t>
            </a:r>
            <a:r>
              <a:rPr lang="en-US" b="0" i="0" dirty="0"/>
              <a:t>flag tells Docker to </a:t>
            </a:r>
            <a:r>
              <a:rPr lang="en-US" b="0" i="1" dirty="0"/>
              <a:t>publish</a:t>
            </a:r>
            <a:r>
              <a:rPr lang="en-US" b="0" i="0" dirty="0"/>
              <a:t> or forward any traffic the Docker Host receives on port 8443 to the Container port 443.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Since many </a:t>
            </a:r>
            <a:r>
              <a:rPr lang="en-US" b="0" i="0" dirty="0" err="1"/>
              <a:t>Continers</a:t>
            </a:r>
            <a:r>
              <a:rPr lang="en-US" b="0" i="0" dirty="0"/>
              <a:t> typically reside on a single Docker Host, sharing a single IP Address, port forwarding is a common way to access the same destination port on many containers.</a:t>
            </a:r>
          </a:p>
          <a:p>
            <a:pPr marL="628650" lvl="1" indent="-171450">
              <a:buFont typeface="Arial" panose="020B0604020202020204" pitchFamily="34" charset="0"/>
              <a:buChar char="•"/>
            </a:pPr>
            <a:r>
              <a:rPr lang="en-US" b="0" i="0" dirty="0"/>
              <a:t>The last flag here is </a:t>
            </a:r>
            <a:r>
              <a:rPr lang="en-US" b="1" i="1" dirty="0"/>
              <a:t>--rm </a:t>
            </a:r>
            <a:r>
              <a:rPr lang="en-US" b="0" i="0" dirty="0"/>
              <a:t>and that flag tells Docker to remove this Container as soon as it stops.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Enough with the examples, let’s get hands-on and do something with Containers.</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Docker CLI commands we will use to create our container:</a:t>
            </a:r>
          </a:p>
          <a:p>
            <a:pPr marL="171450" indent="-171450">
              <a:buFont typeface="Arial" panose="020B0604020202020204" pitchFamily="34" charset="0"/>
              <a:buChar char="•"/>
            </a:pPr>
            <a:r>
              <a:rPr lang="en-US" dirty="0"/>
              <a:t>The first command should look familiar, since we just reviewed what it does.</a:t>
            </a:r>
          </a:p>
          <a:p>
            <a:pPr marL="628650" lvl="1" indent="-171450">
              <a:buFont typeface="Arial" panose="020B0604020202020204" pitchFamily="34" charset="0"/>
              <a:buChar char="•"/>
            </a:pPr>
            <a:r>
              <a:rPr lang="en-US" b="1" i="1" dirty="0"/>
              <a:t>docker container run -it --name </a:t>
            </a:r>
            <a:r>
              <a:rPr lang="en-US" b="1" i="1" dirty="0" err="1"/>
              <a:t>my_cont</a:t>
            </a:r>
            <a:r>
              <a:rPr lang="en-US" b="1" i="1" dirty="0"/>
              <a:t> </a:t>
            </a:r>
            <a:r>
              <a:rPr lang="en-US" b="1" i="1" dirty="0" err="1"/>
              <a:t>my_image</a:t>
            </a:r>
            <a:endParaRPr lang="en-US" b="1" i="1" dirty="0"/>
          </a:p>
          <a:p>
            <a:pPr marL="171450" indent="-171450">
              <a:buFont typeface="Arial" panose="020B0604020202020204" pitchFamily="34" charset="0"/>
              <a:buChar char="•"/>
            </a:pPr>
            <a:r>
              <a:rPr lang="en-US" dirty="0"/>
              <a:t>After you create your Container you will see your terminal prompt change to the </a:t>
            </a:r>
            <a:r>
              <a:rPr lang="en-US" b="1" dirty="0"/>
              <a:t>WORKDIR</a:t>
            </a:r>
            <a:r>
              <a:rPr lang="en-US" b="0" dirty="0"/>
              <a:t> of the Container.</a:t>
            </a:r>
          </a:p>
          <a:p>
            <a:pPr marL="628650" lvl="1" indent="-171450">
              <a:buFont typeface="Arial" panose="020B0604020202020204" pitchFamily="34" charset="0"/>
              <a:buChar char="•"/>
            </a:pPr>
            <a:r>
              <a:rPr lang="en-US" b="0" dirty="0"/>
              <a:t>That means you have an active terminal session with the container.</a:t>
            </a:r>
          </a:p>
          <a:p>
            <a:pPr marL="171450" lvl="0" indent="-171450">
              <a:buFont typeface="Arial" panose="020B0604020202020204" pitchFamily="34" charset="0"/>
              <a:buChar char="•"/>
            </a:pPr>
            <a:r>
              <a:rPr lang="en-US" b="0" dirty="0"/>
              <a:t>To exit the Container terminal session and leave the Container running in the background, enter the key sequence </a:t>
            </a:r>
            <a:r>
              <a:rPr lang="en-US" b="1" dirty="0"/>
              <a:t>control + p + q</a:t>
            </a:r>
            <a:r>
              <a:rPr lang="en-US" b="0" dirty="0"/>
              <a:t>.</a:t>
            </a:r>
          </a:p>
          <a:p>
            <a:pPr marL="628650" lvl="1" indent="-171450">
              <a:buFont typeface="Arial" panose="020B0604020202020204" pitchFamily="34" charset="0"/>
              <a:buChar char="•"/>
            </a:pPr>
            <a:r>
              <a:rPr lang="en-US" b="0" dirty="0"/>
              <a:t>You will see your terminal prompt change back to what it was before you created the Container.</a:t>
            </a:r>
          </a:p>
          <a:p>
            <a:pPr marL="171450" lvl="0" indent="-171450">
              <a:buFont typeface="Arial" panose="020B0604020202020204" pitchFamily="34" charset="0"/>
              <a:buChar char="•"/>
            </a:pPr>
            <a:r>
              <a:rPr lang="en-US" b="0" dirty="0"/>
              <a:t>Take another look at your Container inventory with the command </a:t>
            </a:r>
            <a:r>
              <a:rPr lang="en-US" b="1" i="1" dirty="0"/>
              <a:t>docker container ls -a </a:t>
            </a:r>
            <a:r>
              <a:rPr lang="en-US" b="0" i="0" dirty="0"/>
              <a:t>and review the information in the output.</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our terminal window, let’s run those commands.</a:t>
            </a:r>
          </a:p>
          <a:p>
            <a:pPr marL="171450" indent="-171450">
              <a:buFont typeface="Arial" panose="020B0604020202020204" pitchFamily="34" charset="0"/>
              <a:buChar char="•"/>
            </a:pPr>
            <a:r>
              <a:rPr lang="en-US" dirty="0"/>
              <a:t>We create the container and see that our prompt changes to </a:t>
            </a:r>
            <a:r>
              <a:rPr lang="en-US" b="1" dirty="0"/>
              <a:t>/app</a:t>
            </a:r>
            <a:r>
              <a:rPr lang="en-US" b="0" dirty="0"/>
              <a:t>.</a:t>
            </a:r>
          </a:p>
          <a:p>
            <a:pPr marL="171450" indent="-171450">
              <a:buFont typeface="Arial" panose="020B0604020202020204" pitchFamily="34" charset="0"/>
              <a:buChar char="•"/>
            </a:pPr>
            <a:r>
              <a:rPr lang="en-US" b="0" dirty="0"/>
              <a:t>Next, although you don’t see the key sequence on the screen, we press </a:t>
            </a:r>
            <a:r>
              <a:rPr lang="en-US" b="1" dirty="0"/>
              <a:t>control</a:t>
            </a:r>
            <a:r>
              <a:rPr lang="en-US" b="0" dirty="0"/>
              <a:t>, </a:t>
            </a:r>
            <a:r>
              <a:rPr lang="en-US" b="1" dirty="0"/>
              <a:t>p</a:t>
            </a:r>
            <a:r>
              <a:rPr lang="en-US" b="0" dirty="0"/>
              <a:t>, and </a:t>
            </a:r>
            <a:r>
              <a:rPr lang="en-US" b="1" dirty="0"/>
              <a:t>q</a:t>
            </a:r>
            <a:r>
              <a:rPr lang="en-US" b="0" dirty="0"/>
              <a:t> to exit the interactive session with the Container.</a:t>
            </a:r>
          </a:p>
          <a:p>
            <a:pPr marL="171450" indent="-171450">
              <a:buFont typeface="Arial" panose="020B0604020202020204" pitchFamily="34" charset="0"/>
              <a:buChar char="•"/>
            </a:pPr>
            <a:r>
              <a:rPr lang="en-US" b="0" dirty="0"/>
              <a:t>Last, we list our Container inventory.</a:t>
            </a:r>
            <a:endParaRPr lang="en-US" dirty="0"/>
          </a:p>
          <a:p>
            <a:pPr marL="628650" lvl="1" indent="-171450">
              <a:buFont typeface="Arial" panose="020B0604020202020204" pitchFamily="34" charset="0"/>
              <a:buChar char="•"/>
            </a:pPr>
            <a:r>
              <a:rPr lang="en-US" b="0" i="0" dirty="0"/>
              <a:t>We see the Container ID that Docker generates for the Container.</a:t>
            </a:r>
          </a:p>
          <a:p>
            <a:pPr marL="628650" lvl="1" indent="-171450">
              <a:buFont typeface="Arial" panose="020B0604020202020204" pitchFamily="34" charset="0"/>
              <a:buChar char="•"/>
            </a:pPr>
            <a:r>
              <a:rPr lang="en-US" b="0" i="0" dirty="0"/>
              <a:t>The name of the Image that produced the Container.</a:t>
            </a:r>
          </a:p>
          <a:p>
            <a:pPr marL="628650" lvl="1" indent="-171450">
              <a:buFont typeface="Arial" panose="020B0604020202020204" pitchFamily="34" charset="0"/>
              <a:buChar char="•"/>
            </a:pPr>
            <a:r>
              <a:rPr lang="en-US" b="0" i="0" dirty="0"/>
              <a:t>The result of the </a:t>
            </a:r>
            <a:r>
              <a:rPr lang="en-US" b="1" i="0" dirty="0"/>
              <a:t>CMD</a:t>
            </a:r>
            <a:r>
              <a:rPr lang="en-US" b="0" i="0" dirty="0"/>
              <a:t> instruction from our </a:t>
            </a:r>
            <a:r>
              <a:rPr lang="en-US" b="0" i="0" dirty="0" err="1"/>
              <a:t>Dockerfile</a:t>
            </a:r>
            <a:r>
              <a:rPr lang="en-US" b="0" i="0" dirty="0"/>
              <a:t>.</a:t>
            </a:r>
          </a:p>
          <a:p>
            <a:pPr marL="628650" lvl="1" indent="-171450">
              <a:buFont typeface="Arial" panose="020B0604020202020204" pitchFamily="34" charset="0"/>
              <a:buChar char="•"/>
            </a:pPr>
            <a:r>
              <a:rPr lang="en-US" b="0" i="0" dirty="0"/>
              <a:t>How long it’s been since we created the Container.</a:t>
            </a:r>
          </a:p>
          <a:p>
            <a:pPr marL="628650" lvl="1" indent="-171450">
              <a:buFont typeface="Arial" panose="020B0604020202020204" pitchFamily="34" charset="0"/>
              <a:buChar char="•"/>
            </a:pPr>
            <a:r>
              <a:rPr lang="en-US" b="0" i="0" dirty="0"/>
              <a:t>The status of the container, </a:t>
            </a:r>
            <a:r>
              <a:rPr lang="en-US" b="1" i="0" dirty="0"/>
              <a:t>Up</a:t>
            </a:r>
            <a:r>
              <a:rPr lang="en-US" b="0" i="0" dirty="0"/>
              <a:t>, in this case.</a:t>
            </a:r>
          </a:p>
          <a:p>
            <a:pPr marL="628650" lvl="1" indent="-171450">
              <a:buFont typeface="Arial" panose="020B0604020202020204" pitchFamily="34" charset="0"/>
              <a:buChar char="•"/>
            </a:pPr>
            <a:r>
              <a:rPr lang="en-US" b="0" i="0" dirty="0"/>
              <a:t>Any port numbers and protocols from the </a:t>
            </a:r>
            <a:r>
              <a:rPr lang="en-US" b="1" i="0" dirty="0"/>
              <a:t>EXPOSE </a:t>
            </a:r>
            <a:r>
              <a:rPr lang="en-US" b="0" i="0" dirty="0"/>
              <a:t>instruction in our </a:t>
            </a:r>
            <a:r>
              <a:rPr lang="en-US" b="0" i="0" dirty="0" err="1"/>
              <a:t>Dockerfile</a:t>
            </a:r>
            <a:r>
              <a:rPr lang="en-US" b="0" i="0" dirty="0"/>
              <a:t>.</a:t>
            </a:r>
          </a:p>
          <a:p>
            <a:pPr marL="1085850" lvl="2" indent="-171450">
              <a:buFont typeface="Arial" panose="020B0604020202020204" pitchFamily="34" charset="0"/>
              <a:buChar char="•"/>
            </a:pPr>
            <a:r>
              <a:rPr lang="en-US" b="0" i="0" dirty="0"/>
              <a:t>Notice how this Container thinks it is listening on TCP 8080 even though we didn’t actually publish that port with the </a:t>
            </a:r>
            <a:r>
              <a:rPr lang="en-US" b="1" i="1" dirty="0"/>
              <a:t>-p </a:t>
            </a:r>
            <a:r>
              <a:rPr lang="en-US" b="0" i="0" dirty="0"/>
              <a:t>flag.</a:t>
            </a:r>
          </a:p>
          <a:p>
            <a:pPr marL="1085850" lvl="2" indent="-171450">
              <a:buFont typeface="Arial" panose="020B0604020202020204" pitchFamily="34" charset="0"/>
              <a:buChar char="•"/>
            </a:pPr>
            <a:r>
              <a:rPr lang="en-US" b="0" i="0" dirty="0"/>
              <a:t>It’s up to whomever runs a Container from this Image to publish the port, the </a:t>
            </a:r>
            <a:r>
              <a:rPr lang="en-US" b="1" i="0" dirty="0"/>
              <a:t>EXPOSE</a:t>
            </a:r>
            <a:r>
              <a:rPr lang="en-US" b="0" i="0" dirty="0"/>
              <a:t> instruction just tells the Container creator which ports they </a:t>
            </a:r>
            <a:r>
              <a:rPr lang="en-US" b="0" i="1" dirty="0"/>
              <a:t>should</a:t>
            </a:r>
            <a:r>
              <a:rPr lang="en-US" b="1" i="1" dirty="0"/>
              <a:t> </a:t>
            </a:r>
            <a:r>
              <a:rPr lang="en-US" b="0" i="0" dirty="0"/>
              <a:t>publish.</a:t>
            </a:r>
          </a:p>
          <a:p>
            <a:pPr marL="628650" lvl="1" indent="-171450">
              <a:buFont typeface="Arial" panose="020B0604020202020204" pitchFamily="34" charset="0"/>
              <a:buChar char="•"/>
            </a:pPr>
            <a:r>
              <a:rPr lang="en-US" b="0" i="0" dirty="0"/>
              <a:t>Finally, we see the name that we assigned to the Container.</a:t>
            </a:r>
          </a:p>
          <a:p>
            <a:endParaRPr lang="en-US" dirty="0"/>
          </a:p>
          <a:p>
            <a:r>
              <a:rPr lang="en-US" dirty="0"/>
              <a:t>Moving on…</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back to the Container shell session, so we can do something inside of the Container?</a:t>
            </a:r>
          </a:p>
          <a:p>
            <a:pPr marL="171450" indent="-171450">
              <a:buFont typeface="Arial" panose="020B0604020202020204" pitchFamily="34" charset="0"/>
              <a:buChar char="•"/>
            </a:pPr>
            <a:r>
              <a:rPr lang="en-US" dirty="0"/>
              <a:t>We need to know either the Container Name or Container ID that we want to attach to and we can find that with the </a:t>
            </a:r>
            <a:r>
              <a:rPr lang="en-US" b="1" i="1" dirty="0"/>
              <a:t>docker container ls -a command</a:t>
            </a:r>
            <a:r>
              <a:rPr lang="en-US" b="0" i="0" dirty="0"/>
              <a:t>.</a:t>
            </a:r>
          </a:p>
          <a:p>
            <a:pPr marL="171450" indent="-171450">
              <a:buFont typeface="Arial" panose="020B0604020202020204" pitchFamily="34" charset="0"/>
              <a:buChar char="•"/>
            </a:pPr>
            <a:r>
              <a:rPr lang="en-US" b="0" i="0" dirty="0"/>
              <a:t>Next, enter the command </a:t>
            </a:r>
            <a:r>
              <a:rPr lang="en-US" b="1" i="1" dirty="0"/>
              <a:t>docker container attach</a:t>
            </a:r>
            <a:r>
              <a:rPr lang="en-US" b="0" i="0" dirty="0"/>
              <a:t> followed by either </a:t>
            </a:r>
            <a:r>
              <a:rPr lang="en-US" dirty="0"/>
              <a:t>Container Name or Container ID; it’s up to you.</a:t>
            </a:r>
          </a:p>
          <a:p>
            <a:pPr marL="171450" indent="-171450">
              <a:buFont typeface="Arial" panose="020B0604020202020204" pitchFamily="34" charset="0"/>
              <a:buChar char="•"/>
            </a:pPr>
            <a:r>
              <a:rPr lang="en-US" dirty="0"/>
              <a:t>Once you are back at the Container prompt, locate the Python script that we told Docker to copy to the Image during the build process with the command </a:t>
            </a:r>
            <a:r>
              <a:rPr lang="en-US" b="1" i="1" dirty="0"/>
              <a:t>ls –l</a:t>
            </a:r>
            <a:r>
              <a:rPr lang="en-US" b="0" i="0" dirty="0"/>
              <a:t>.</a:t>
            </a:r>
            <a:endParaRPr lang="en-US" dirty="0"/>
          </a:p>
          <a:p>
            <a:pPr marL="171450" indent="-171450">
              <a:buFont typeface="Arial" panose="020B0604020202020204" pitchFamily="34" charset="0"/>
              <a:buChar char="•"/>
            </a:pPr>
            <a:r>
              <a:rPr lang="en-US" dirty="0"/>
              <a:t>You can run the script with the command </a:t>
            </a:r>
            <a:r>
              <a:rPr lang="en-US" b="1" i="1" dirty="0"/>
              <a:t>python </a:t>
            </a:r>
            <a:r>
              <a:rPr lang="en-US" b="1" i="1" dirty="0" err="1"/>
              <a:t>my_script.py</a:t>
            </a:r>
            <a:r>
              <a:rPr lang="en-US" b="0" i="0" dirty="0"/>
              <a:t>.</a:t>
            </a:r>
          </a:p>
          <a:p>
            <a:pPr marL="628650" lvl="1" indent="-171450">
              <a:buFont typeface="Arial" panose="020B0604020202020204" pitchFamily="34" charset="0"/>
              <a:buChar char="•"/>
            </a:pPr>
            <a:r>
              <a:rPr lang="en-US" b="0" i="0" dirty="0"/>
              <a:t>The script serves no purpose other than to show you that we can interact with scripts, binaries, and anything else inside the Container.</a:t>
            </a:r>
          </a:p>
          <a:p>
            <a:pPr marL="628650" lvl="1" indent="-171450">
              <a:buFont typeface="Arial" panose="020B0604020202020204" pitchFamily="34" charset="0"/>
              <a:buChar char="•"/>
            </a:pPr>
            <a:r>
              <a:rPr lang="en-US" b="0" i="0" dirty="0"/>
              <a:t>Imagine you need to run this script in the exact same build environment that the original developer used to create the script.</a:t>
            </a:r>
          </a:p>
          <a:p>
            <a:pPr marL="628650" lvl="1" indent="-171450">
              <a:buFont typeface="Arial" panose="020B0604020202020204" pitchFamily="34" charset="0"/>
              <a:buChar char="•"/>
            </a:pPr>
            <a:r>
              <a:rPr lang="en-US" b="0" i="0" dirty="0"/>
              <a:t>If the script creator did their work in a Docker Container, they could share the source Image with you and you can spin-up an exact copy of their environment.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run these commands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Container inventory with the command </a:t>
            </a:r>
            <a:r>
              <a:rPr lang="en-US" b="1" i="1" dirty="0"/>
              <a:t>docker container ls -a </a:t>
            </a:r>
            <a:r>
              <a:rPr lang="en-US" dirty="0"/>
              <a:t>so we can find the name of the Container we want to attach to.</a:t>
            </a:r>
          </a:p>
          <a:p>
            <a:pPr marL="628650" lvl="1" indent="-171450">
              <a:buFont typeface="Arial" panose="020B0604020202020204" pitchFamily="34" charset="0"/>
              <a:buChar char="•"/>
            </a:pPr>
            <a:r>
              <a:rPr lang="en-US" dirty="0"/>
              <a:t>Easy for us, given that we only have one container.</a:t>
            </a:r>
          </a:p>
          <a:p>
            <a:pPr marL="171450" lvl="0" indent="-171450">
              <a:buFont typeface="Arial" panose="020B0604020202020204" pitchFamily="34" charset="0"/>
              <a:buChar char="•"/>
            </a:pPr>
            <a:r>
              <a:rPr lang="en-US" dirty="0"/>
              <a:t>Now the command </a:t>
            </a:r>
            <a:r>
              <a:rPr lang="en-US" b="1" i="1" dirty="0"/>
              <a:t>docker container attach </a:t>
            </a:r>
            <a:r>
              <a:rPr lang="en-US" b="1" i="1" dirty="0" err="1"/>
              <a:t>my_cont</a:t>
            </a:r>
            <a:r>
              <a:rPr lang="en-US" b="0" i="1" dirty="0"/>
              <a:t> </a:t>
            </a:r>
            <a:r>
              <a:rPr lang="en-US" b="0" i="0" dirty="0"/>
              <a:t>will re-attach us to our Docker shell session.</a:t>
            </a:r>
          </a:p>
          <a:p>
            <a:pPr marL="171450" lvl="0" indent="-171450">
              <a:buFont typeface="Arial" panose="020B0604020202020204" pitchFamily="34" charset="0"/>
              <a:buChar char="•"/>
            </a:pPr>
            <a:r>
              <a:rPr lang="en-US" b="0" i="0" dirty="0"/>
              <a:t>We locate our script file with the command </a:t>
            </a:r>
            <a:r>
              <a:rPr lang="en-US" b="1" i="1" dirty="0"/>
              <a:t>ls -a</a:t>
            </a:r>
            <a:r>
              <a:rPr lang="en-US" b="0" i="0" dirty="0"/>
              <a:t>.</a:t>
            </a:r>
          </a:p>
          <a:p>
            <a:pPr marL="171450" lvl="0" indent="-171450">
              <a:buFont typeface="Arial" panose="020B0604020202020204" pitchFamily="34" charset="0"/>
              <a:buChar char="•"/>
            </a:pPr>
            <a:r>
              <a:rPr lang="en-US" b="0" i="0" dirty="0"/>
              <a:t>And have a little fun running our very simple Python script with the command </a:t>
            </a:r>
            <a:r>
              <a:rPr lang="en-US" b="1" i="1" dirty="0"/>
              <a:t>python </a:t>
            </a:r>
            <a:r>
              <a:rPr lang="en-US" b="1" i="1" dirty="0" err="1"/>
              <a:t>my_script.py</a:t>
            </a:r>
            <a:r>
              <a:rPr lang="en-US" b="0" i="0" dirty="0"/>
              <a: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move on to stopping and starting Containers.</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syntax is very similar to what we used to attach to our container.</a:t>
            </a:r>
          </a:p>
          <a:p>
            <a:pPr marL="171450" indent="-171450">
              <a:buFont typeface="Arial" panose="020B0604020202020204" pitchFamily="34" charset="0"/>
              <a:buChar char="•"/>
            </a:pPr>
            <a:r>
              <a:rPr lang="en-US" dirty="0"/>
              <a:t>If you haven’t done so already, use the </a:t>
            </a:r>
            <a:r>
              <a:rPr lang="en-US" b="1" dirty="0"/>
              <a:t>control + p + q</a:t>
            </a:r>
            <a:r>
              <a:rPr lang="en-US" b="0" dirty="0"/>
              <a:t> key sequence to return to your terminal prompt.</a:t>
            </a:r>
          </a:p>
          <a:p>
            <a:pPr marL="171450" indent="-171450">
              <a:buFont typeface="Arial" panose="020B0604020202020204" pitchFamily="34" charset="0"/>
              <a:buChar char="•"/>
            </a:pPr>
            <a:r>
              <a:rPr lang="en-US" b="0" dirty="0"/>
              <a:t>If you need to, use the command </a:t>
            </a:r>
            <a:r>
              <a:rPr lang="en-US" b="1" i="1" dirty="0"/>
              <a:t>docker container ls -a </a:t>
            </a:r>
            <a:r>
              <a:rPr lang="en-US" b="0" i="0" dirty="0"/>
              <a:t>to find the name or ID for your Container.</a:t>
            </a:r>
          </a:p>
          <a:p>
            <a:pPr marL="171450" indent="-171450">
              <a:buFont typeface="Arial" panose="020B0604020202020204" pitchFamily="34" charset="0"/>
              <a:buChar char="•"/>
            </a:pPr>
            <a:r>
              <a:rPr lang="en-US" b="0" i="0" dirty="0"/>
              <a:t>Enter the command </a:t>
            </a:r>
            <a:r>
              <a:rPr lang="en-US" b="1" i="1" dirty="0"/>
              <a:t>docker container stop</a:t>
            </a:r>
            <a:r>
              <a:rPr lang="en-US" b="0" i="0" dirty="0"/>
              <a:t> followed by the name or ID of your Container.</a:t>
            </a:r>
          </a:p>
          <a:p>
            <a:pPr marL="171450" indent="-171450">
              <a:buFont typeface="Arial" panose="020B0604020202020204" pitchFamily="34" charset="0"/>
              <a:buChar char="•"/>
            </a:pPr>
            <a:r>
              <a:rPr lang="en-US" b="0" i="0" dirty="0"/>
              <a:t>And, once more, list your Containers with the command </a:t>
            </a:r>
            <a:r>
              <a:rPr lang="en-US" b="1" i="1" dirty="0"/>
              <a:t>docker container ls -a </a:t>
            </a:r>
            <a:r>
              <a:rPr lang="en-US" b="0" i="0" dirty="0"/>
              <a:t>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do it.</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at our Docker Host terminal prompt, already having issued the </a:t>
            </a:r>
            <a:r>
              <a:rPr lang="en-US" b="1" dirty="0"/>
              <a:t>control + p + q</a:t>
            </a:r>
            <a:r>
              <a:rPr lang="en-US" b="0" dirty="0"/>
              <a:t> escape sequence.</a:t>
            </a:r>
          </a:p>
          <a:p>
            <a:pPr marL="171450" indent="-171450">
              <a:buFont typeface="Arial" panose="020B0604020202020204" pitchFamily="34" charset="0"/>
              <a:buChar char="•"/>
            </a:pPr>
            <a:r>
              <a:rPr lang="en-US" b="0" dirty="0"/>
              <a:t>We list our Containers with the </a:t>
            </a:r>
            <a:r>
              <a:rPr lang="en-US" b="1" i="1" dirty="0"/>
              <a:t>docker container ls -a </a:t>
            </a:r>
            <a:r>
              <a:rPr lang="en-US" b="0" i="0" dirty="0"/>
              <a:t>command and see our Container name and ID.</a:t>
            </a:r>
          </a:p>
          <a:p>
            <a:pPr marL="171450" indent="-171450">
              <a:buFont typeface="Arial" panose="020B0604020202020204" pitchFamily="34" charset="0"/>
              <a:buChar char="•"/>
            </a:pPr>
            <a:r>
              <a:rPr lang="en-US" b="0" i="0" dirty="0"/>
              <a:t>Now enter the command </a:t>
            </a:r>
            <a:r>
              <a:rPr lang="en-US" b="1" i="1" dirty="0"/>
              <a:t>docker container stop </a:t>
            </a:r>
            <a:r>
              <a:rPr lang="en-US" b="1" i="1" dirty="0" err="1"/>
              <a:t>my_cont</a:t>
            </a:r>
            <a:r>
              <a:rPr lang="en-US" b="0" i="0" dirty="0"/>
              <a:t>.</a:t>
            </a:r>
          </a:p>
          <a:p>
            <a:pPr marL="628650" lvl="1" indent="-171450">
              <a:buFont typeface="Arial" panose="020B0604020202020204" pitchFamily="34" charset="0"/>
              <a:buChar char="•"/>
            </a:pPr>
            <a:r>
              <a:rPr lang="en-US" b="0" i="0" dirty="0"/>
              <a:t>Sometimes it takes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When we rerun the </a:t>
            </a:r>
            <a:r>
              <a:rPr lang="en-US" b="1" i="1" dirty="0"/>
              <a:t>docker container ls -a </a:t>
            </a:r>
            <a:r>
              <a:rPr lang="en-US" b="0" i="0" dirty="0"/>
              <a:t>command we can see the </a:t>
            </a:r>
            <a:r>
              <a:rPr lang="en-US" b="0" i="1" dirty="0"/>
              <a:t>state</a:t>
            </a:r>
            <a:r>
              <a:rPr lang="en-US" b="0" i="0" dirty="0"/>
              <a:t> now shows an </a:t>
            </a:r>
            <a:r>
              <a:rPr lang="en-US" b="1" i="0" dirty="0"/>
              <a:t>Exited</a:t>
            </a:r>
            <a:r>
              <a:rPr lang="en-US" b="0" i="0" dirty="0"/>
              <a:t> state and tells us how long the Container has been in that state.</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If we need to start that Container back up, we have an easy way to do that too.</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syntax is very similar to what we used to attach to and stop our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0" i="0" dirty="0"/>
              <a:t>followed by the name or ID of your Container.</a:t>
            </a:r>
          </a:p>
          <a:p>
            <a:pPr marL="171450" indent="-171450">
              <a:buFont typeface="Arial" panose="020B0604020202020204" pitchFamily="34" charset="0"/>
              <a:buChar char="•"/>
            </a:pPr>
            <a:r>
              <a:rPr lang="en-US" b="0" i="0" dirty="0"/>
              <a:t>List your Containers with the </a:t>
            </a:r>
            <a:r>
              <a:rPr lang="en-US" b="1" i="1" dirty="0"/>
              <a:t>docker container ls -a </a:t>
            </a:r>
            <a:r>
              <a:rPr lang="en-US" b="0" i="0" dirty="0"/>
              <a:t>command and check out the </a:t>
            </a:r>
            <a:r>
              <a:rPr lang="en-US" b="0" i="1" dirty="0"/>
              <a:t>state</a:t>
            </a:r>
            <a:r>
              <a:rPr lang="en-US" b="0" i="0" dirty="0"/>
              <a:t> of your Container.</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Back to the terminal…</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List your Containers with the </a:t>
            </a:r>
            <a:r>
              <a:rPr lang="en-US" b="1" i="1" dirty="0"/>
              <a:t>docker container ls -a </a:t>
            </a:r>
            <a:r>
              <a:rPr lang="en-US" b="0" i="0" dirty="0"/>
              <a:t>command and find the name or ID of the Container you want to start.</a:t>
            </a:r>
          </a:p>
          <a:p>
            <a:pPr marL="171450" indent="-171450">
              <a:buFont typeface="Arial" panose="020B0604020202020204" pitchFamily="34" charset="0"/>
              <a:buChar char="•"/>
            </a:pPr>
            <a:r>
              <a:rPr lang="en-US" b="0" i="0" dirty="0"/>
              <a:t>Enter the command </a:t>
            </a:r>
            <a:r>
              <a:rPr lang="en-US" b="1" i="1" dirty="0"/>
              <a:t>docker container start </a:t>
            </a:r>
            <a:r>
              <a:rPr lang="en-US" b="1" i="1" dirty="0" err="1"/>
              <a:t>my_cont</a:t>
            </a:r>
            <a:r>
              <a:rPr lang="en-US" b="0" i="0" dirty="0"/>
              <a:t>.</a:t>
            </a:r>
          </a:p>
          <a:p>
            <a:pPr marL="628650" lvl="1" indent="-171450">
              <a:buFont typeface="Arial" panose="020B0604020202020204" pitchFamily="34" charset="0"/>
              <a:buChar char="•"/>
            </a:pPr>
            <a:r>
              <a:rPr lang="en-US" b="0" i="0" dirty="0"/>
              <a:t>Again, this may take several seconds but Docker will eventually output either the Container name or ID to indicate it performed the </a:t>
            </a:r>
            <a:r>
              <a:rPr lang="en-US" b="0" i="1" dirty="0"/>
              <a:t>stop</a:t>
            </a:r>
            <a:r>
              <a:rPr lang="en-US" b="0" i="0" dirty="0"/>
              <a:t> action.</a:t>
            </a:r>
          </a:p>
          <a:p>
            <a:pPr marL="171450" lvl="0" indent="-171450">
              <a:buFont typeface="Arial" panose="020B0604020202020204" pitchFamily="34" charset="0"/>
              <a:buChar char="•"/>
            </a:pPr>
            <a:r>
              <a:rPr lang="en-US" b="0" i="0" dirty="0"/>
              <a:t>Rerun the </a:t>
            </a:r>
            <a:r>
              <a:rPr lang="en-US" b="1" i="1" dirty="0"/>
              <a:t>docker container ls -a </a:t>
            </a:r>
            <a:r>
              <a:rPr lang="en-US" b="0" i="0" dirty="0"/>
              <a:t>command and notice the </a:t>
            </a:r>
            <a:r>
              <a:rPr lang="en-US" b="0" i="1" dirty="0"/>
              <a:t>state </a:t>
            </a:r>
            <a:r>
              <a:rPr lang="en-US" b="0" i="0" dirty="0"/>
              <a:t>now shows an </a:t>
            </a:r>
            <a:r>
              <a:rPr lang="en-US" b="1" i="0" dirty="0"/>
              <a:t>Up</a:t>
            </a:r>
            <a:r>
              <a:rPr lang="en-US" b="0" i="0" dirty="0"/>
              <a:t>.</a:t>
            </a:r>
          </a:p>
          <a:p>
            <a:pPr marL="171450" lvl="0" indent="-171450">
              <a:buFont typeface="Arial" panose="020B0604020202020204" pitchFamily="34" charset="0"/>
              <a:buChar char="•"/>
            </a:pPr>
            <a:r>
              <a:rPr lang="en-US" b="0" i="0" dirty="0"/>
              <a:t>If you wanted to work within this Container, you could use the </a:t>
            </a:r>
            <a:r>
              <a:rPr lang="en-US" b="1" i="1" dirty="0"/>
              <a:t>docker container attach</a:t>
            </a:r>
            <a:r>
              <a:rPr lang="en-US" b="0" i="0" dirty="0"/>
              <a:t> command and be right back in the Container prompt.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It’s easy to get rid of Containers that we no longer want so let’s go through how that works.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to remove a Container is just about like attaching, stopping, and starting a Container.</a:t>
            </a:r>
          </a:p>
          <a:p>
            <a:pPr marL="171450" indent="-171450">
              <a:buFont typeface="Arial" panose="020B0604020202020204" pitchFamily="34" charset="0"/>
              <a:buChar char="•"/>
            </a:pPr>
            <a:r>
              <a:rPr lang="en-US" b="0" dirty="0"/>
              <a:t>Use the command </a:t>
            </a:r>
            <a:r>
              <a:rPr lang="en-US" b="1" i="1" dirty="0"/>
              <a:t>docker container ls -a </a:t>
            </a:r>
            <a:r>
              <a:rPr lang="en-US" b="0" i="0" dirty="0"/>
              <a:t>to find the name or ID of the Container you want to remove.</a:t>
            </a:r>
          </a:p>
          <a:p>
            <a:pPr marL="171450" indent="-171450">
              <a:buFont typeface="Arial" panose="020B0604020202020204" pitchFamily="34" charset="0"/>
              <a:buChar char="•"/>
            </a:pPr>
            <a:r>
              <a:rPr lang="en-US" b="0" i="0" dirty="0"/>
              <a:t>If that Container isn’t already stopped, sop it with the </a:t>
            </a:r>
            <a:r>
              <a:rPr lang="en-US" b="1" i="1" dirty="0"/>
              <a:t>docker container stop </a:t>
            </a:r>
            <a:r>
              <a:rPr lang="en-US" b="0" i="0" dirty="0"/>
              <a:t>command, followed by the name or ID of your Container.</a:t>
            </a:r>
          </a:p>
          <a:p>
            <a:pPr marL="171450" indent="-171450">
              <a:buFont typeface="Arial" panose="020B0604020202020204" pitchFamily="34" charset="0"/>
              <a:buChar char="•"/>
            </a:pPr>
            <a:r>
              <a:rPr lang="en-US" b="0" i="0" dirty="0"/>
              <a:t>Remove the container with the command </a:t>
            </a:r>
            <a:r>
              <a:rPr lang="en-US" b="1" i="1" dirty="0"/>
              <a:t>docker container rm </a:t>
            </a:r>
            <a:r>
              <a:rPr lang="en-US" b="0" i="0" dirty="0"/>
              <a:t>and the name or ID of your Container.</a:t>
            </a:r>
          </a:p>
          <a:p>
            <a:pPr marL="171450" indent="-171450">
              <a:buFont typeface="Arial" panose="020B0604020202020204" pitchFamily="34" charset="0"/>
              <a:buChar char="•"/>
            </a:pPr>
            <a:r>
              <a:rPr lang="en-US" b="0" i="0" dirty="0"/>
              <a:t>Use the </a:t>
            </a:r>
            <a:r>
              <a:rPr lang="en-US" b="1" i="1" dirty="0"/>
              <a:t>docker container ls -a </a:t>
            </a:r>
            <a:r>
              <a:rPr lang="en-US" b="0" i="0" dirty="0"/>
              <a:t>command to confirm that your Container no longer exists.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make it happen…</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First, list Containers with the </a:t>
            </a:r>
            <a:r>
              <a:rPr lang="en-US" b="1" i="1" dirty="0"/>
              <a:t>docker container ls -a </a:t>
            </a:r>
            <a:r>
              <a:rPr lang="en-US" b="0" i="0" dirty="0"/>
              <a:t>command, take note of the Container name or ID, and notice the Container is in an </a:t>
            </a:r>
            <a:r>
              <a:rPr lang="en-US" b="1" i="0" dirty="0"/>
              <a:t>Up</a:t>
            </a:r>
            <a:r>
              <a:rPr lang="en-US" b="0" i="0" dirty="0"/>
              <a:t> </a:t>
            </a:r>
            <a:r>
              <a:rPr lang="en-US" b="0" i="1" dirty="0"/>
              <a:t>state</a:t>
            </a:r>
            <a:r>
              <a:rPr lang="en-US" b="0" i="0" dirty="0"/>
              <a:t>.</a:t>
            </a:r>
          </a:p>
          <a:p>
            <a:pPr marL="628650" lvl="1" indent="-171450">
              <a:buFont typeface="Arial" panose="020B0604020202020204" pitchFamily="34" charset="0"/>
              <a:buChar char="•"/>
            </a:pPr>
            <a:r>
              <a:rPr lang="en-US" b="0" i="0" dirty="0"/>
              <a:t>You need to stop the Container before you remove the Container or Docker will give you an error message to remind you.</a:t>
            </a:r>
          </a:p>
          <a:p>
            <a:pPr marL="171450" indent="-171450">
              <a:buFont typeface="Arial" panose="020B0604020202020204" pitchFamily="34" charset="0"/>
              <a:buChar char="•"/>
            </a:pPr>
            <a:r>
              <a:rPr lang="en-US" b="0" i="0" dirty="0"/>
              <a:t>Stop the Container with the command </a:t>
            </a:r>
            <a:r>
              <a:rPr lang="en-US" b="1" i="1" dirty="0"/>
              <a:t>docker container stop </a:t>
            </a:r>
            <a:r>
              <a:rPr lang="en-US" b="1" i="1" dirty="0" err="1"/>
              <a:t>my_cont</a:t>
            </a:r>
            <a:r>
              <a:rPr lang="en-US" b="0" i="0" dirty="0"/>
              <a:t>.</a:t>
            </a:r>
          </a:p>
          <a:p>
            <a:pPr marL="171450" lvl="0" indent="-171450">
              <a:buFont typeface="Arial" panose="020B0604020202020204" pitchFamily="34" charset="0"/>
              <a:buChar char="•"/>
            </a:pPr>
            <a:r>
              <a:rPr lang="en-US" b="0" i="0" dirty="0"/>
              <a:t>After Docker </a:t>
            </a:r>
            <a:r>
              <a:rPr lang="en-US" b="0" i="0" dirty="0" err="1"/>
              <a:t>outpus</a:t>
            </a:r>
            <a:r>
              <a:rPr lang="en-US" b="0" i="0" dirty="0"/>
              <a:t> the Container name or ID, remove the container with the </a:t>
            </a:r>
            <a:r>
              <a:rPr lang="en-US" b="1" i="1" dirty="0"/>
              <a:t>docker container rm </a:t>
            </a:r>
            <a:r>
              <a:rPr lang="en-US" b="1" i="1" dirty="0" err="1"/>
              <a:t>my_cont</a:t>
            </a:r>
            <a:r>
              <a:rPr lang="en-US" b="0" i="0" dirty="0"/>
              <a:t> command.</a:t>
            </a:r>
          </a:p>
          <a:p>
            <a:pPr marL="171450" lvl="0" indent="-171450">
              <a:buFont typeface="Arial" panose="020B0604020202020204" pitchFamily="34" charset="0"/>
              <a:buChar char="•"/>
            </a:pPr>
            <a:r>
              <a:rPr lang="en-US" b="0" i="0" dirty="0"/>
              <a:t>Rerun </a:t>
            </a:r>
            <a:r>
              <a:rPr lang="en-US" b="1" i="1" dirty="0"/>
              <a:t>docker container ls -a </a:t>
            </a:r>
            <a:r>
              <a:rPr lang="en-US" b="0" i="0" dirty="0"/>
              <a:t>and notice the Container no longer appears in the list.</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There is one more Container topic for us to cover so let’s finish things 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common to need to map a volume on your Docker Host to a Docker Container so we’ll walk through an example of how to do that and what it looks like when you’re done.   Here’s what we will do:</a:t>
            </a:r>
          </a:p>
          <a:p>
            <a:pPr marL="171450" indent="-171450">
              <a:buFont typeface="Arial" panose="020B0604020202020204" pitchFamily="34" charset="0"/>
              <a:buChar char="•"/>
            </a:pPr>
            <a:r>
              <a:rPr lang="en-US" dirty="0"/>
              <a:t>Use the </a:t>
            </a:r>
            <a:r>
              <a:rPr lang="en-US" b="1" i="1" dirty="0" err="1"/>
              <a:t>mkdir</a:t>
            </a:r>
            <a:r>
              <a:rPr lang="en-US" b="1" i="1" dirty="0"/>
              <a:t> </a:t>
            </a:r>
            <a:r>
              <a:rPr lang="en-US" b="0" i="0" dirty="0"/>
              <a:t>command </a:t>
            </a:r>
            <a:r>
              <a:rPr lang="en-US" dirty="0"/>
              <a:t>to create a new directory on your Docker Host.</a:t>
            </a:r>
          </a:p>
          <a:p>
            <a:pPr marL="628650" lvl="1" indent="-171450">
              <a:buFont typeface="Arial" panose="020B0604020202020204" pitchFamily="34" charset="0"/>
              <a:buChar char="•"/>
            </a:pPr>
            <a:r>
              <a:rPr lang="en-US" dirty="0"/>
              <a:t>In this case we name the directory </a:t>
            </a:r>
            <a:r>
              <a:rPr lang="en-US" b="1" dirty="0" err="1"/>
              <a:t>my_dir</a:t>
            </a:r>
            <a:r>
              <a:rPr lang="en-US" b="0" dirty="0"/>
              <a:t>.</a:t>
            </a:r>
          </a:p>
          <a:p>
            <a:pPr marL="171450" lvl="0" indent="-171450">
              <a:buFont typeface="Arial" panose="020B0604020202020204" pitchFamily="34" charset="0"/>
              <a:buChar char="•"/>
            </a:pPr>
            <a:r>
              <a:rPr lang="en-US" b="0" dirty="0"/>
              <a:t>Use the </a:t>
            </a:r>
            <a:r>
              <a:rPr lang="en-US" b="1" i="1" dirty="0"/>
              <a:t>cd</a:t>
            </a:r>
            <a:r>
              <a:rPr lang="en-US" b="0" i="1" dirty="0"/>
              <a:t> </a:t>
            </a:r>
            <a:r>
              <a:rPr lang="en-US" b="0" i="0" dirty="0"/>
              <a:t>command to change to the new, </a:t>
            </a:r>
            <a:r>
              <a:rPr lang="en-US" b="1" i="0" dirty="0" err="1"/>
              <a:t>my_dir</a:t>
            </a:r>
            <a:r>
              <a:rPr lang="en-US" b="0" i="0" dirty="0"/>
              <a:t> directory.</a:t>
            </a:r>
          </a:p>
          <a:p>
            <a:pPr marL="171450" lvl="0" indent="-171450">
              <a:buFont typeface="Arial" panose="020B0604020202020204" pitchFamily="34" charset="0"/>
              <a:buChar char="•"/>
            </a:pPr>
            <a:r>
              <a:rPr lang="en-US" b="0" i="0" dirty="0"/>
              <a:t>Create a file with VIM using the command </a:t>
            </a:r>
            <a:r>
              <a:rPr lang="en-US" b="1" i="1" dirty="0"/>
              <a:t>vi </a:t>
            </a:r>
            <a:r>
              <a:rPr lang="en-US" b="1" i="1" dirty="0" err="1"/>
              <a:t>my_file</a:t>
            </a:r>
            <a:r>
              <a:rPr lang="en-US" b="0" i="0" dirty="0"/>
              <a:t>, this will open VIM with a blank, new file.</a:t>
            </a:r>
          </a:p>
          <a:p>
            <a:pPr marL="628650" lvl="1" indent="-171450">
              <a:buFont typeface="Arial" panose="020B0604020202020204" pitchFamily="34" charset="0"/>
              <a:buChar char="•"/>
            </a:pPr>
            <a:r>
              <a:rPr lang="en-US" b="0" i="0" dirty="0"/>
              <a:t>If you don’t have experience with VIM, the command syntax can be a bit cryptic but we will walk through a few commands and make this simple.</a:t>
            </a:r>
          </a:p>
          <a:p>
            <a:pPr marL="171450" lvl="0" indent="-171450">
              <a:buFont typeface="Arial" panose="020B0604020202020204" pitchFamily="34" charset="0"/>
              <a:buChar char="•"/>
            </a:pPr>
            <a:r>
              <a:rPr lang="en-US" i="0" dirty="0"/>
              <a:t>Press the </a:t>
            </a:r>
            <a:r>
              <a:rPr lang="en-US" b="1" i="1" dirty="0" err="1"/>
              <a:t>i</a:t>
            </a:r>
            <a:r>
              <a:rPr lang="en-US" b="0" i="0" dirty="0"/>
              <a:t> key to start </a:t>
            </a:r>
            <a:r>
              <a:rPr lang="en-US" b="0" i="1" dirty="0"/>
              <a:t>insert </a:t>
            </a:r>
            <a:r>
              <a:rPr lang="en-US" b="0" i="0" dirty="0"/>
              <a:t>mode and type any line of text that sounds interesting to you.</a:t>
            </a:r>
          </a:p>
          <a:p>
            <a:pPr marL="171450" lvl="0" indent="-171450">
              <a:buFont typeface="Arial" panose="020B0604020202020204" pitchFamily="34" charset="0"/>
              <a:buChar char="•"/>
            </a:pPr>
            <a:r>
              <a:rPr lang="en-US" b="0" i="0" dirty="0"/>
              <a:t>When you’re done typing, press </a:t>
            </a:r>
            <a:r>
              <a:rPr lang="en-US" b="1" i="1" dirty="0"/>
              <a:t>escape</a:t>
            </a:r>
            <a:r>
              <a:rPr lang="en-US" b="0" i="0" dirty="0"/>
              <a:t>,</a:t>
            </a:r>
            <a:r>
              <a:rPr lang="en-US" b="1" i="1" dirty="0"/>
              <a:t> </a:t>
            </a:r>
            <a:r>
              <a:rPr lang="en-US" b="0" i="1" dirty="0"/>
              <a:t>type</a:t>
            </a:r>
            <a:r>
              <a:rPr lang="en-US" b="0" i="0" dirty="0"/>
              <a:t> </a:t>
            </a:r>
            <a:r>
              <a:rPr lang="en-US" b="1" i="1" dirty="0"/>
              <a:t>:x</a:t>
            </a:r>
            <a:r>
              <a:rPr lang="en-US" b="0" i="0" dirty="0"/>
              <a:t> and press your Enter or Return key.</a:t>
            </a:r>
          </a:p>
          <a:p>
            <a:pPr marL="628650" lvl="1" indent="-171450">
              <a:buFont typeface="Arial" panose="020B0604020202020204" pitchFamily="34" charset="0"/>
              <a:buChar char="•"/>
            </a:pPr>
            <a:r>
              <a:rPr lang="en-US" b="0" i="0" dirty="0"/>
              <a:t>This will save your changes and close the file.</a:t>
            </a:r>
          </a:p>
          <a:p>
            <a:pPr marL="171450" lvl="0" indent="-171450">
              <a:buFont typeface="Arial" panose="020B0604020202020204" pitchFamily="34" charset="0"/>
              <a:buChar char="•"/>
            </a:pPr>
            <a:r>
              <a:rPr lang="en-US" b="0" i="0" dirty="0"/>
              <a:t>Now we will create a Container using the </a:t>
            </a:r>
            <a:r>
              <a:rPr lang="en-US" b="1" i="1" dirty="0"/>
              <a:t>-v</a:t>
            </a:r>
            <a:r>
              <a:rPr lang="en-US" b="0" i="0" dirty="0"/>
              <a:t> flag in order to make the contents of our new folder available to the Container.</a:t>
            </a:r>
          </a:p>
          <a:p>
            <a:pPr marL="628650" lvl="1" indent="-171450">
              <a:buFont typeface="Arial" panose="020B0604020202020204" pitchFamily="34" charset="0"/>
              <a:buChar char="•"/>
            </a:pPr>
            <a:r>
              <a:rPr lang="en-US" b="0" i="0" dirty="0"/>
              <a:t>The command we will use is </a:t>
            </a:r>
            <a:r>
              <a:rPr lang="en-US" b="1" i="1" dirty="0"/>
              <a:t>docker container run -</a:t>
            </a:r>
            <a:r>
              <a:rPr lang="en-US" b="1" i="1" dirty="0" err="1"/>
              <a:t>itv</a:t>
            </a:r>
            <a:r>
              <a:rPr lang="en-US" b="1" i="1" dirty="0"/>
              <a:t> $PWD:/app/files</a:t>
            </a:r>
            <a:r>
              <a:rPr lang="en-US" b="0" i="0" dirty="0"/>
              <a:t> </a:t>
            </a:r>
            <a:r>
              <a:rPr lang="en-US" b="1" i="1" dirty="0"/>
              <a:t>--name </a:t>
            </a:r>
            <a:r>
              <a:rPr lang="en-US" b="1" i="1" dirty="0" err="1"/>
              <a:t>my_cont</a:t>
            </a:r>
            <a:r>
              <a:rPr lang="en-US" b="1" i="1" dirty="0"/>
              <a:t> </a:t>
            </a:r>
            <a:r>
              <a:rPr lang="en-US" b="1" i="1" dirty="0" err="1"/>
              <a:t>my_image</a:t>
            </a:r>
            <a:endParaRPr lang="en-US" b="0" i="0" dirty="0"/>
          </a:p>
          <a:p>
            <a:pPr marL="628650" lvl="1" indent="-171450">
              <a:buFont typeface="Arial" panose="020B0604020202020204" pitchFamily="34" charset="0"/>
              <a:buChar char="•"/>
            </a:pPr>
            <a:r>
              <a:rPr lang="en-US" b="0" i="0" dirty="0"/>
              <a:t>Most everything in this command is familiar but let’s go through the </a:t>
            </a:r>
            <a:r>
              <a:rPr lang="en-US" b="1" i="0" dirty="0"/>
              <a:t>v</a:t>
            </a:r>
            <a:r>
              <a:rPr lang="en-US" b="0" i="0" dirty="0"/>
              <a:t> flag in more detail.</a:t>
            </a:r>
          </a:p>
          <a:p>
            <a:pPr marL="1085850" lvl="2" indent="-171450">
              <a:buFont typeface="Arial" panose="020B0604020202020204" pitchFamily="34" charset="0"/>
              <a:buChar char="•"/>
            </a:pPr>
            <a:r>
              <a:rPr lang="en-US" b="0" i="0" dirty="0"/>
              <a:t>Between the </a:t>
            </a:r>
            <a:r>
              <a:rPr lang="en-US" b="1" i="0" dirty="0"/>
              <a:t>v </a:t>
            </a:r>
            <a:r>
              <a:rPr lang="en-US" b="0" i="0" dirty="0"/>
              <a:t>and</a:t>
            </a:r>
            <a:r>
              <a:rPr lang="en-US" b="1" i="0" dirty="0"/>
              <a:t> --name </a:t>
            </a:r>
            <a:r>
              <a:rPr lang="en-US" b="0" i="0" dirty="0"/>
              <a:t>flags are the source and destination volumes.</a:t>
            </a:r>
          </a:p>
          <a:p>
            <a:pPr marL="1085850" lvl="2" indent="-171450">
              <a:buFont typeface="Arial" panose="020B0604020202020204" pitchFamily="34" charset="0"/>
              <a:buChar char="•"/>
            </a:pPr>
            <a:r>
              <a:rPr lang="en-US" b="0" i="0" dirty="0"/>
              <a:t>The </a:t>
            </a:r>
            <a:r>
              <a:rPr lang="en-US" b="1" i="0" dirty="0"/>
              <a:t>$PWD </a:t>
            </a:r>
            <a:r>
              <a:rPr lang="en-US" b="0" i="0" dirty="0"/>
              <a:t>on the left side of the colon represents the source volume and </a:t>
            </a:r>
            <a:r>
              <a:rPr lang="en-US" b="1" i="0" dirty="0"/>
              <a:t>$PWD</a:t>
            </a:r>
            <a:r>
              <a:rPr lang="en-US" b="0" i="0" dirty="0"/>
              <a:t> is just Unix/Linux shorthand for the absolute path to your current working directory.</a:t>
            </a:r>
          </a:p>
          <a:p>
            <a:pPr marL="1543050" lvl="3" indent="-171450">
              <a:buFont typeface="Arial" panose="020B0604020202020204" pitchFamily="34" charset="0"/>
              <a:buChar char="•"/>
            </a:pPr>
            <a:r>
              <a:rPr lang="en-US" b="0" i="0" dirty="0"/>
              <a:t>For fun, you can type </a:t>
            </a:r>
            <a:r>
              <a:rPr lang="en-US" b="1" i="1" dirty="0"/>
              <a:t>echo $PWD</a:t>
            </a:r>
            <a:r>
              <a:rPr lang="en-US" b="0" i="0" dirty="0"/>
              <a:t> at your terminal prompt and see the resulting output.</a:t>
            </a:r>
          </a:p>
          <a:p>
            <a:pPr marL="1085850" lvl="2" indent="-171450">
              <a:buFont typeface="Arial" panose="020B0604020202020204" pitchFamily="34" charset="0"/>
              <a:buChar char="•"/>
            </a:pPr>
            <a:r>
              <a:rPr lang="en-US" b="0" i="0" dirty="0"/>
              <a:t>The </a:t>
            </a:r>
            <a:r>
              <a:rPr lang="en-US" b="1" i="0" dirty="0"/>
              <a:t>/app/files</a:t>
            </a:r>
            <a:r>
              <a:rPr lang="en-US" b="0" i="0" dirty="0"/>
              <a:t> on the right side of the colon is the destination volume; the location in the Container we map our source volume to.</a:t>
            </a:r>
          </a:p>
          <a:p>
            <a:pPr marL="1543050" lvl="3" indent="-171450">
              <a:buFont typeface="Arial" panose="020B0604020202020204" pitchFamily="34" charset="0"/>
              <a:buChar char="•"/>
            </a:pPr>
            <a:r>
              <a:rPr lang="en-US" b="0" i="0" dirty="0"/>
              <a:t>Docker is smart enough to create the </a:t>
            </a:r>
            <a:r>
              <a:rPr lang="en-US" b="1" i="0" dirty="0"/>
              <a:t>/app/files</a:t>
            </a:r>
            <a:r>
              <a:rPr lang="en-US" b="0" i="0" dirty="0"/>
              <a:t> folder if it doesn’t already exist.</a:t>
            </a:r>
          </a:p>
          <a:p>
            <a:pPr marL="171450" lvl="0" indent="-171450">
              <a:buFont typeface="Arial" panose="020B0604020202020204" pitchFamily="34" charset="0"/>
              <a:buChar char="•"/>
            </a:pPr>
            <a:r>
              <a:rPr lang="en-US" b="0" i="0" dirty="0"/>
              <a:t>After you enter this command, you will be back at the </a:t>
            </a:r>
            <a:r>
              <a:rPr lang="en-US" b="1" i="0" dirty="0"/>
              <a:t>/app</a:t>
            </a:r>
            <a:r>
              <a:rPr lang="en-US" b="0" i="0" dirty="0"/>
              <a:t> prompt of your Container.</a:t>
            </a:r>
          </a:p>
          <a:p>
            <a:pPr marL="628650" lvl="1" indent="-171450">
              <a:buFont typeface="Arial" panose="020B0604020202020204" pitchFamily="34" charset="0"/>
              <a:buChar char="•"/>
            </a:pPr>
            <a:r>
              <a:rPr lang="en-US" b="0" i="0" dirty="0"/>
              <a:t>From here, let’s check out the file system to see if the volume mapping works correctly:</a:t>
            </a:r>
          </a:p>
          <a:p>
            <a:pPr marL="1085850" lvl="2" indent="-171450">
              <a:buFont typeface="Arial" panose="020B0604020202020204" pitchFamily="34" charset="0"/>
              <a:buChar char="•"/>
            </a:pPr>
            <a:r>
              <a:rPr lang="en-US" b="0" i="0" dirty="0"/>
              <a:t>Type </a:t>
            </a:r>
            <a:r>
              <a:rPr lang="en-US" b="1" i="1" dirty="0"/>
              <a:t>ls -l </a:t>
            </a:r>
            <a:r>
              <a:rPr lang="en-US" b="0" i="0" dirty="0"/>
              <a:t>to list the files and folders in your working directory – you should see a folder called </a:t>
            </a:r>
            <a:r>
              <a:rPr lang="en-US" b="1" i="0" dirty="0"/>
              <a:t>files</a:t>
            </a:r>
            <a:r>
              <a:rPr lang="en-US" b="0" i="0" dirty="0"/>
              <a:t>.</a:t>
            </a:r>
          </a:p>
          <a:p>
            <a:pPr marL="1085850" lvl="2" indent="-171450">
              <a:buFont typeface="Arial" panose="020B0604020202020204" pitchFamily="34" charset="0"/>
              <a:buChar char="•"/>
            </a:pPr>
            <a:r>
              <a:rPr lang="en-US" b="0" i="0" dirty="0"/>
              <a:t>Type </a:t>
            </a:r>
            <a:r>
              <a:rPr lang="en-US" b="1" i="1" dirty="0"/>
              <a:t>cd files</a:t>
            </a:r>
            <a:r>
              <a:rPr lang="en-US" b="0" i="0" dirty="0"/>
              <a:t> to change into the </a:t>
            </a:r>
            <a:r>
              <a:rPr lang="en-US" b="1" i="0" dirty="0"/>
              <a:t>files</a:t>
            </a:r>
            <a:r>
              <a:rPr lang="en-US" b="0" i="0" dirty="0"/>
              <a:t> directory.</a:t>
            </a:r>
          </a:p>
          <a:p>
            <a:pPr marL="1085850" lvl="2" indent="-171450">
              <a:buFont typeface="Arial" panose="020B0604020202020204" pitchFamily="34" charset="0"/>
              <a:buChar char="•"/>
            </a:pPr>
            <a:r>
              <a:rPr lang="en-US" b="0" i="0" dirty="0"/>
              <a:t>Finally, type </a:t>
            </a:r>
            <a:r>
              <a:rPr lang="en-US" b="1" i="1" dirty="0"/>
              <a:t>cat </a:t>
            </a:r>
            <a:r>
              <a:rPr lang="en-US" b="1" i="1" dirty="0" err="1"/>
              <a:t>my_file</a:t>
            </a:r>
            <a:r>
              <a:rPr lang="en-US" b="0" i="0" dirty="0"/>
              <a:t> to view the contents of the file – you should see the text that you typed in the file you created.</a:t>
            </a:r>
          </a:p>
          <a:p>
            <a:pPr marL="171450" lvl="0" indent="-171450">
              <a:buFont typeface="Arial" panose="020B0604020202020204" pitchFamily="34" charset="0"/>
              <a:buChar char="•"/>
            </a:pPr>
            <a:r>
              <a:rPr lang="en-US" b="0" i="0" dirty="0"/>
              <a:t>This whole exercise is just to show that you can have shared access to a file system between your Docker Host and your Docker Containers.</a:t>
            </a:r>
          </a:p>
          <a:p>
            <a:pPr marL="628650" lvl="1" indent="-171450">
              <a:buFont typeface="Arial" panose="020B0604020202020204" pitchFamily="34" charset="0"/>
              <a:buChar char="•"/>
            </a:pPr>
            <a:r>
              <a:rPr lang="en-US" b="0" i="0" dirty="0"/>
              <a:t>If you make any changes to the text file or do anything else to the file system within the Container, you will see the changes on your Docker Host file system.</a:t>
            </a:r>
          </a:p>
          <a:p>
            <a:pPr marL="1085850" lvl="2" indent="-171450">
              <a:buFont typeface="Arial" panose="020B0604020202020204" pitchFamily="34" charset="0"/>
              <a:buChar char="•"/>
            </a:pPr>
            <a:r>
              <a:rPr lang="en-US" b="0" i="0" dirty="0"/>
              <a:t>The reverse is true too.</a:t>
            </a:r>
          </a:p>
          <a:p>
            <a:pPr marL="628650" lvl="1" indent="-171450">
              <a:buFont typeface="Arial" panose="020B0604020202020204" pitchFamily="34" charset="0"/>
              <a:buChar char="•"/>
            </a:pPr>
            <a:r>
              <a:rPr lang="en-US" b="0" i="0" dirty="0"/>
              <a:t>This is just one example of the many ways you can use Docker Volumes.</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actually run this command in the terminal to see it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out with the </a:t>
            </a:r>
            <a:r>
              <a:rPr lang="en-US" b="1" i="1" dirty="0" err="1"/>
              <a:t>mkdir</a:t>
            </a:r>
            <a:r>
              <a:rPr lang="en-US" b="1" i="1" dirty="0"/>
              <a:t> </a:t>
            </a:r>
            <a:r>
              <a:rPr lang="en-US" b="1" i="1" dirty="0" err="1"/>
              <a:t>my_dir</a:t>
            </a:r>
            <a:r>
              <a:rPr lang="en-US" b="0" i="1" dirty="0"/>
              <a:t> </a:t>
            </a:r>
            <a:r>
              <a:rPr lang="en-US" b="0" i="0" dirty="0"/>
              <a:t>command and then use the </a:t>
            </a:r>
            <a:r>
              <a:rPr lang="en-US" b="1" i="1" dirty="0"/>
              <a:t>cd </a:t>
            </a:r>
            <a:r>
              <a:rPr lang="en-US" b="1" i="1" dirty="0" err="1"/>
              <a:t>my_dir</a:t>
            </a:r>
            <a:r>
              <a:rPr lang="en-US" b="1" i="1" dirty="0"/>
              <a:t> </a:t>
            </a:r>
            <a:r>
              <a:rPr lang="en-US" b="0" i="0" dirty="0"/>
              <a:t>command to change into the </a:t>
            </a:r>
            <a:r>
              <a:rPr lang="en-US" b="1" i="0" dirty="0" err="1"/>
              <a:t>my_dir</a:t>
            </a:r>
            <a:r>
              <a:rPr lang="en-US" b="0" i="0" dirty="0"/>
              <a:t> folder.</a:t>
            </a:r>
          </a:p>
          <a:p>
            <a:pPr marL="171450" indent="-171450">
              <a:buFont typeface="Arial" panose="020B0604020202020204" pitchFamily="34" charset="0"/>
              <a:buChar char="•"/>
            </a:pPr>
            <a:r>
              <a:rPr lang="en-US" b="0" i="0" dirty="0"/>
              <a:t>Next, create a new text file in VIM with the command </a:t>
            </a:r>
            <a:r>
              <a:rPr lang="en-US" b="1" i="1" dirty="0"/>
              <a:t>vi </a:t>
            </a:r>
            <a:r>
              <a:rPr lang="en-US" b="1" i="1" dirty="0" err="1"/>
              <a:t>my_file</a:t>
            </a:r>
            <a:r>
              <a:rPr lang="en-US" b="0" i="0" dirty="0"/>
              <a:t>.</a:t>
            </a:r>
          </a:p>
          <a:p>
            <a:pPr marL="171450" indent="-171450">
              <a:buFont typeface="Arial" panose="020B0604020202020204" pitchFamily="34" charset="0"/>
              <a:buChar char="•"/>
            </a:pPr>
            <a:r>
              <a:rPr lang="en-US" b="0" i="0" dirty="0"/>
              <a:t>Once VIM opens the new file, press </a:t>
            </a:r>
            <a:r>
              <a:rPr lang="en-US" b="1" i="1" dirty="0" err="1"/>
              <a:t>i</a:t>
            </a:r>
            <a:r>
              <a:rPr lang="en-US" b="0" i="0" dirty="0"/>
              <a:t> and type some text.</a:t>
            </a:r>
          </a:p>
          <a:p>
            <a:pPr marL="171450" indent="-171450">
              <a:buFont typeface="Arial" panose="020B0604020202020204" pitchFamily="34" charset="0"/>
              <a:buChar char="•"/>
            </a:pPr>
            <a:r>
              <a:rPr lang="en-US" b="0" i="0" dirty="0"/>
              <a:t>When you are done, press </a:t>
            </a:r>
            <a:r>
              <a:rPr lang="en-US" b="1" i="1" dirty="0"/>
              <a:t>escape</a:t>
            </a:r>
            <a:r>
              <a:rPr lang="en-US" b="0" i="0" dirty="0"/>
              <a:t> and type </a:t>
            </a:r>
            <a:r>
              <a:rPr lang="en-US" b="1" i="1" dirty="0"/>
              <a:t>:x</a:t>
            </a:r>
            <a:r>
              <a:rPr lang="en-US" b="0" i="0" dirty="0"/>
              <a:t> to save the file and return to your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with a mapped volume using the command </a:t>
            </a:r>
            <a:r>
              <a:rPr lang="en-US" sz="1200" b="1" i="1" dirty="0">
                <a:solidFill>
                  <a:srgbClr val="FFFF00"/>
                </a:solidFill>
              </a:rPr>
              <a:t>docker container run -</a:t>
            </a:r>
            <a:r>
              <a:rPr lang="en-US" sz="1200" b="1" i="1" dirty="0" err="1">
                <a:solidFill>
                  <a:srgbClr val="FFFF00"/>
                </a:solidFill>
              </a:rPr>
              <a:t>itv</a:t>
            </a:r>
            <a:r>
              <a:rPr lang="en-US" sz="1200" b="1" i="1" dirty="0">
                <a:solidFill>
                  <a:srgbClr val="FFFF00"/>
                </a:solidFill>
              </a:rPr>
              <a:t> $PWD:/app/files --name </a:t>
            </a:r>
            <a:r>
              <a:rPr lang="en-US" sz="1200" b="1" i="1" dirty="0" err="1">
                <a:solidFill>
                  <a:srgbClr val="FFFF00"/>
                </a:solidFill>
              </a:rPr>
              <a:t>my_cont</a:t>
            </a:r>
            <a:r>
              <a:rPr lang="en-US" sz="1200" b="1" i="1" dirty="0">
                <a:solidFill>
                  <a:srgbClr val="FFFF00"/>
                </a:solidFill>
              </a:rPr>
              <a:t> </a:t>
            </a:r>
            <a:r>
              <a:rPr lang="en-US" sz="1200" b="1" i="1" dirty="0" err="1">
                <a:solidFill>
                  <a:srgbClr val="FFFF00"/>
                </a:solidFill>
              </a:rPr>
              <a:t>my_image</a:t>
            </a:r>
            <a:r>
              <a:rPr lang="en-US" sz="1200" b="0" i="0" dirty="0">
                <a:solidFill>
                  <a:srgbClr val="FFFF00"/>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Once you see the </a:t>
            </a:r>
            <a:r>
              <a:rPr lang="en-US" sz="1200" b="1" i="0" dirty="0">
                <a:solidFill>
                  <a:srgbClr val="FFFF00"/>
                </a:solidFill>
              </a:rPr>
              <a:t>/app</a:t>
            </a:r>
            <a:r>
              <a:rPr lang="en-US" sz="1200" b="0" i="0" dirty="0">
                <a:solidFill>
                  <a:srgbClr val="FFFF00"/>
                </a:solidFill>
              </a:rPr>
              <a:t> prompt, your Container is ready.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ls -l</a:t>
            </a:r>
            <a:r>
              <a:rPr lang="en-US" sz="1200" b="0" i="0" dirty="0">
                <a:solidFill>
                  <a:srgbClr val="FFFF00"/>
                </a:solidFill>
              </a:rPr>
              <a:t> and observe the </a:t>
            </a:r>
            <a:r>
              <a:rPr lang="en-US" sz="1200" b="1" i="0" dirty="0">
                <a:solidFill>
                  <a:srgbClr val="FFFF00"/>
                </a:solidFill>
              </a:rPr>
              <a:t>files</a:t>
            </a:r>
            <a:r>
              <a:rPr lang="en-US" sz="1200" b="0" i="0" dirty="0">
                <a:solidFill>
                  <a:srgbClr val="FFFF00"/>
                </a:solidFill>
              </a:rPr>
              <a:t> directory that Docker created when it launched this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a:t>
            </a:r>
            <a:r>
              <a:rPr lang="en-US" sz="1200" b="1" i="1" dirty="0">
                <a:solidFill>
                  <a:srgbClr val="FFFF00"/>
                </a:solidFill>
              </a:rPr>
              <a:t>cd files</a:t>
            </a:r>
            <a:r>
              <a:rPr lang="en-US" sz="1200" b="0" i="1" dirty="0">
                <a:solidFill>
                  <a:srgbClr val="FFFF00"/>
                </a:solidFill>
              </a:rPr>
              <a:t> </a:t>
            </a:r>
            <a:r>
              <a:rPr lang="en-US" sz="1200" b="0" i="0" dirty="0">
                <a:solidFill>
                  <a:srgbClr val="FFFF00"/>
                </a:solidFill>
              </a:rPr>
              <a:t>and then </a:t>
            </a:r>
            <a:r>
              <a:rPr lang="en-US" sz="1200" b="1" i="1" dirty="0">
                <a:solidFill>
                  <a:srgbClr val="FFFF00"/>
                </a:solidFill>
              </a:rPr>
              <a:t>ls -l </a:t>
            </a:r>
            <a:r>
              <a:rPr lang="en-US" sz="1200" b="0" i="0" dirty="0">
                <a:solidFill>
                  <a:srgbClr val="FFFF00"/>
                </a:solidFill>
              </a:rPr>
              <a:t>again so you can see the </a:t>
            </a:r>
            <a:r>
              <a:rPr lang="en-US" sz="1200" b="1" i="1" dirty="0" err="1">
                <a:solidFill>
                  <a:srgbClr val="FFFF00"/>
                </a:solidFill>
              </a:rPr>
              <a:t>my_file</a:t>
            </a:r>
            <a:r>
              <a:rPr lang="en-US" sz="1200" b="0" i="0" dirty="0">
                <a:solidFill>
                  <a:srgbClr val="FFFF00"/>
                </a:solidFill>
              </a:rPr>
              <a:t> that we created on the Docker Host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FFFF00"/>
                </a:solidFill>
              </a:rPr>
              <a:t>Type the command </a:t>
            </a:r>
            <a:r>
              <a:rPr lang="en-US" sz="1200" b="1" i="1" dirty="0">
                <a:solidFill>
                  <a:srgbClr val="FFFF00"/>
                </a:solidFill>
              </a:rPr>
              <a:t>cat </a:t>
            </a:r>
            <a:r>
              <a:rPr lang="en-US" sz="1200" b="1" i="1" dirty="0" err="1">
                <a:solidFill>
                  <a:srgbClr val="FFFF00"/>
                </a:solidFill>
              </a:rPr>
              <a:t>my_file</a:t>
            </a:r>
            <a:r>
              <a:rPr lang="en-US" sz="1200" b="0" i="0" dirty="0">
                <a:solidFill>
                  <a:srgbClr val="FFFF00"/>
                </a:solidFill>
              </a:rPr>
              <a:t> and you will see the text from your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00"/>
                </a:solidFill>
              </a:rPr>
              <a:t>That wraps up Containers so let’s quickly cover some miscellaneous Docker topics before we wrap up.</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show you a handful of topics that are good to know but that we won’t cover with as much detail as we went into with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still welcome to follow along with your terminal or you can just watch the screen recordings if you prefer.</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hit topics are:</a:t>
            </a:r>
          </a:p>
          <a:p>
            <a:pPr marL="171450" indent="-171450">
              <a:buFont typeface="Arial" panose="020B0604020202020204" pitchFamily="34" charset="0"/>
              <a:buChar char="•"/>
            </a:pPr>
            <a:r>
              <a:rPr lang="en-US" dirty="0"/>
              <a:t>Docker Exec</a:t>
            </a:r>
          </a:p>
          <a:p>
            <a:pPr marL="171450" indent="-171450">
              <a:buFont typeface="Arial" panose="020B0604020202020204" pitchFamily="34" charset="0"/>
              <a:buChar char="•"/>
            </a:pPr>
            <a:r>
              <a:rPr lang="en-US" dirty="0"/>
              <a:t>Docker Networks</a:t>
            </a:r>
          </a:p>
          <a:p>
            <a:pPr marL="171450" indent="-171450">
              <a:buFont typeface="Arial" panose="020B0604020202020204" pitchFamily="34" charset="0"/>
              <a:buChar char="•"/>
            </a:pPr>
            <a:r>
              <a:rPr lang="en-US" dirty="0"/>
              <a:t>Docker Compose</a:t>
            </a:r>
          </a:p>
          <a:p>
            <a:pPr marL="171450" indent="-171450">
              <a:buFont typeface="Arial" panose="020B0604020202020204" pitchFamily="34" charset="0"/>
              <a:buChar char="•"/>
            </a:pPr>
            <a:r>
              <a:rPr lang="en-US" dirty="0"/>
              <a:t>And Cleaning Up</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Exec provides a way for you to interact with the shell of a Container from your Docker Host terminal.</a:t>
            </a:r>
          </a:p>
          <a:p>
            <a:pPr marL="171450" indent="-171450">
              <a:buFont typeface="Arial" panose="020B0604020202020204" pitchFamily="34" charset="0"/>
              <a:buChar char="•"/>
            </a:pPr>
            <a:r>
              <a:rPr lang="en-US" dirty="0"/>
              <a:t>This means you can run commands as if you were already attached to a Container shell without actually have to attach.</a:t>
            </a:r>
          </a:p>
          <a:p>
            <a:pPr marL="628650" lvl="1" indent="-171450">
              <a:buFont typeface="Arial" panose="020B0604020202020204" pitchFamily="34" charset="0"/>
              <a:buChar char="•"/>
            </a:pPr>
            <a:r>
              <a:rPr lang="en-US" dirty="0"/>
              <a:t>This is particularly handy if you need to run commands from the shells of several Containers.</a:t>
            </a:r>
          </a:p>
          <a:p>
            <a:pPr marL="628650" lvl="1" indent="-171450">
              <a:buFont typeface="Arial" panose="020B0604020202020204" pitchFamily="34" charset="0"/>
              <a:buChar char="•"/>
            </a:pPr>
            <a:r>
              <a:rPr lang="en-US" dirty="0"/>
              <a:t>It would be a huge pain to have to attach, detach, and repeat each time you want to run a command from a Container shell.</a:t>
            </a:r>
          </a:p>
          <a:p>
            <a:pPr marL="171450" lvl="0" indent="-171450">
              <a:buFont typeface="Arial" panose="020B0604020202020204" pitchFamily="34" charset="0"/>
              <a:buChar char="•"/>
            </a:pPr>
            <a:r>
              <a:rPr lang="en-US" dirty="0"/>
              <a:t>The syntax of the command is </a:t>
            </a:r>
            <a:r>
              <a:rPr lang="en-US" b="1" i="1" dirty="0"/>
              <a:t>docker exec</a:t>
            </a:r>
            <a:r>
              <a:rPr lang="en-US" b="0" i="0" dirty="0"/>
              <a:t> any flags we need, the name of the container, and the command to run.</a:t>
            </a:r>
          </a:p>
          <a:p>
            <a:pPr marL="171450" lvl="0" indent="-171450">
              <a:buFont typeface="Arial" panose="020B0604020202020204" pitchFamily="34" charset="0"/>
              <a:buChar char="•"/>
            </a:pPr>
            <a:r>
              <a:rPr lang="en-US" b="0" i="0" dirty="0"/>
              <a:t>Here are some Docker Exec examples:</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pwd</a:t>
            </a:r>
            <a:r>
              <a:rPr lang="en-US" b="0" i="0" dirty="0"/>
              <a:t> will output the working directory of the container named </a:t>
            </a:r>
            <a:r>
              <a:rPr lang="en-US" b="1" i="0" dirty="0" err="1"/>
              <a:t>my_cont</a:t>
            </a:r>
            <a:r>
              <a:rPr lang="en-US" b="0" i="0" dirty="0"/>
              <a:t>.</a:t>
            </a:r>
          </a:p>
          <a:p>
            <a:pPr marL="1085850" lvl="2" indent="-171450">
              <a:buFont typeface="Arial" panose="020B0604020202020204" pitchFamily="34" charset="0"/>
              <a:buChar char="•"/>
            </a:pPr>
            <a:r>
              <a:rPr lang="en-US" b="0" i="0" dirty="0"/>
              <a:t>One quick note, the </a:t>
            </a:r>
            <a:r>
              <a:rPr lang="en-US" b="1" i="0" dirty="0"/>
              <a:t>-it</a:t>
            </a:r>
            <a:r>
              <a:rPr lang="en-US" b="0" i="0" dirty="0"/>
              <a:t> flags do the same thing in Docker Exec as they do in Docker Run.</a:t>
            </a:r>
          </a:p>
          <a:p>
            <a:pPr marL="628650" lvl="1" indent="-171450">
              <a:buFont typeface="Arial" panose="020B0604020202020204" pitchFamily="34" charset="0"/>
              <a:buChar char="•"/>
            </a:pPr>
            <a:r>
              <a:rPr lang="en-US" b="1" i="1" dirty="0"/>
              <a:t>docker exec -it </a:t>
            </a:r>
            <a:r>
              <a:rPr lang="en-US" b="1" i="1" dirty="0" err="1"/>
              <a:t>my_cont</a:t>
            </a:r>
            <a:r>
              <a:rPr lang="en-US" b="1" i="1" dirty="0"/>
              <a:t> ls -la</a:t>
            </a:r>
            <a:r>
              <a:rPr lang="en-US" b="0" i="0" dirty="0"/>
              <a:t> will output a list of all regular and hidden files within the working directory of the container named </a:t>
            </a:r>
            <a:r>
              <a:rPr lang="en-US" b="1" i="0" dirty="0" err="1"/>
              <a:t>my_cont</a:t>
            </a:r>
            <a:r>
              <a:rPr lang="en-US" b="0" i="0" dirty="0"/>
              <a:t>.</a:t>
            </a:r>
          </a:p>
          <a:p>
            <a:pPr marL="628650" lvl="1" indent="-171450">
              <a:buFont typeface="Arial" panose="020B0604020202020204" pitchFamily="34" charset="0"/>
              <a:buChar char="•"/>
            </a:pPr>
            <a:r>
              <a:rPr lang="en-US" b="1" i="1" dirty="0"/>
              <a:t>docker exec -it </a:t>
            </a:r>
            <a:r>
              <a:rPr lang="en-US" b="1" i="1" dirty="0" err="1"/>
              <a:t>my_cont</a:t>
            </a:r>
            <a:r>
              <a:rPr lang="en-US" b="1" i="1" dirty="0"/>
              <a:t> </a:t>
            </a:r>
            <a:r>
              <a:rPr lang="en-US" b="1" i="1" dirty="0" err="1"/>
              <a:t>sh</a:t>
            </a:r>
            <a:r>
              <a:rPr lang="en-US" b="1" i="1" dirty="0"/>
              <a:t> -c "cat /</a:t>
            </a:r>
            <a:r>
              <a:rPr lang="en-US" b="1" i="1" dirty="0" err="1"/>
              <a:t>etc</a:t>
            </a:r>
            <a:r>
              <a:rPr lang="en-US" b="1" i="1" dirty="0"/>
              <a:t>/*-release"</a:t>
            </a:r>
            <a:r>
              <a:rPr lang="en-US" b="0" i="0" dirty="0"/>
              <a:t> will output the contents of the Linux release file in the </a:t>
            </a:r>
            <a:r>
              <a:rPr lang="en-US" b="1" i="0" dirty="0" err="1"/>
              <a:t>my_cont</a:t>
            </a:r>
            <a:r>
              <a:rPr lang="en-US" b="0" i="0" dirty="0"/>
              <a:t> container.</a:t>
            </a:r>
          </a:p>
          <a:p>
            <a:pPr marL="1085850" lvl="2" indent="-171450">
              <a:buFont typeface="Arial" panose="020B0604020202020204" pitchFamily="34" charset="0"/>
              <a:buChar char="•"/>
            </a:pPr>
            <a:r>
              <a:rPr lang="en-US" b="0" i="0" dirty="0"/>
              <a:t>This is a great way to see which Linux </a:t>
            </a:r>
            <a:r>
              <a:rPr lang="en-US" b="0" i="0" dirty="0" err="1"/>
              <a:t>distrubition</a:t>
            </a:r>
            <a:r>
              <a:rPr lang="en-US" b="0" i="0" dirty="0"/>
              <a:t> a given Container runs.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exec -it </a:t>
            </a:r>
            <a:r>
              <a:rPr lang="en-US" b="1" i="1" dirty="0" err="1"/>
              <a:t>my_cont</a:t>
            </a:r>
            <a:r>
              <a:rPr lang="en-US" b="1" i="1" dirty="0"/>
              <a:t> python </a:t>
            </a:r>
            <a:r>
              <a:rPr lang="en-US" b="1" i="1" dirty="0" err="1"/>
              <a:t>my_script.py</a:t>
            </a:r>
            <a:r>
              <a:rPr lang="en-US" b="1" i="1" dirty="0"/>
              <a:t> </a:t>
            </a:r>
            <a:r>
              <a:rPr lang="en-US" b="0" i="0" dirty="0"/>
              <a:t>will use the Python </a:t>
            </a:r>
            <a:r>
              <a:rPr lang="en-US" b="0" i="0" dirty="0" err="1"/>
              <a:t>interpretor</a:t>
            </a:r>
            <a:r>
              <a:rPr lang="en-US" b="0" i="0" dirty="0"/>
              <a:t> in the </a:t>
            </a:r>
            <a:r>
              <a:rPr lang="en-US" b="1" i="0" dirty="0" err="1"/>
              <a:t>my_cont</a:t>
            </a:r>
            <a:r>
              <a:rPr lang="en-US" b="0" i="0" dirty="0"/>
              <a:t> container to execute the </a:t>
            </a:r>
            <a:r>
              <a:rPr lang="en-US" b="1" i="0" dirty="0" err="1"/>
              <a:t>my_script.py</a:t>
            </a:r>
            <a:r>
              <a:rPr lang="en-US" b="0" i="0" dirty="0"/>
              <a:t> file in the container.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go to our terminal and see how this looks.</a:t>
            </a:r>
          </a:p>
          <a:p>
            <a:pPr marL="628650" lvl="1" indent="-171450">
              <a:buFont typeface="Arial" panose="020B0604020202020204" pitchFamily="34" charset="0"/>
              <a:buChar char="•"/>
            </a:pPr>
            <a:endParaRPr lang="en-US" b="1" i="1" dirty="0"/>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Take note that all of these commands run from the Docker Host terminal prompt and NOT from the Container prompt.</a:t>
            </a:r>
          </a:p>
          <a:p>
            <a:pPr marL="171450" indent="-171450">
              <a:buFont typeface="Arial" panose="020B0604020202020204" pitchFamily="34" charset="0"/>
              <a:buChar char="•"/>
            </a:pPr>
            <a:r>
              <a:rPr lang="en-US" dirty="0"/>
              <a:t>First, we will check the name of the Container to run Exec commands on using </a:t>
            </a:r>
            <a:r>
              <a:rPr lang="en-US" b="1" i="1" dirty="0"/>
              <a:t>docker container ls -l</a:t>
            </a:r>
            <a:r>
              <a:rPr lang="en-US" b="0" i="0" dirty="0"/>
              <a:t>.</a:t>
            </a:r>
          </a:p>
          <a:p>
            <a:pPr marL="171450" indent="-171450">
              <a:buFont typeface="Arial" panose="020B0604020202020204" pitchFamily="34" charset="0"/>
              <a:buChar char="•"/>
            </a:pPr>
            <a:r>
              <a:rPr lang="en-US" b="0" i="0" dirty="0"/>
              <a:t>Next, the first Docker Exec command outputs the working directory for the Container.</a:t>
            </a:r>
          </a:p>
          <a:p>
            <a:pPr marL="171450" indent="-171450">
              <a:buFont typeface="Arial" panose="020B0604020202020204" pitchFamily="34" charset="0"/>
              <a:buChar char="•"/>
            </a:pPr>
            <a:r>
              <a:rPr lang="en-US" b="0" i="0" dirty="0"/>
              <a:t>The next command lists the files in the working directory for the Container.</a:t>
            </a:r>
          </a:p>
          <a:p>
            <a:pPr marL="171450" indent="-171450">
              <a:buFont typeface="Arial" panose="020B0604020202020204" pitchFamily="34" charset="0"/>
              <a:buChar char="•"/>
            </a:pPr>
            <a:r>
              <a:rPr lang="en-US" b="0" i="0" dirty="0"/>
              <a:t>The next command will show us the contents of the Linux release file for this Container.</a:t>
            </a:r>
          </a:p>
          <a:p>
            <a:pPr marL="171450" indent="-171450">
              <a:buFont typeface="Arial" panose="020B0604020202020204" pitchFamily="34" charset="0"/>
              <a:buChar char="•"/>
            </a:pPr>
            <a:r>
              <a:rPr lang="en-US" b="0" i="0" dirty="0"/>
              <a:t>And the last command will run our Python script using the Python interpreter in the Container.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On to the next quick hit topic…</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Networks are a very deep topic and we are only scratching the surface.</a:t>
            </a:r>
          </a:p>
          <a:p>
            <a:pPr marL="171450" indent="-171450">
              <a:buFont typeface="Arial" panose="020B0604020202020204" pitchFamily="34" charset="0"/>
              <a:buChar char="•"/>
            </a:pPr>
            <a:r>
              <a:rPr lang="en-US" dirty="0"/>
              <a:t>We will use Docker Networks to allow multiple Containers to communicate with each other on their own, isolated network.</a:t>
            </a:r>
          </a:p>
          <a:p>
            <a:pPr marL="171450" lvl="0" indent="-171450">
              <a:buFont typeface="Arial" panose="020B0604020202020204" pitchFamily="34" charset="0"/>
              <a:buChar char="•"/>
            </a:pPr>
            <a:r>
              <a:rPr lang="en-US" dirty="0"/>
              <a:t>It is a common practice to build multi-container applications with Docker and place all of those containers within their own Docker Network.</a:t>
            </a:r>
          </a:p>
          <a:p>
            <a:pPr marL="171450" lvl="0" indent="-171450">
              <a:buFont typeface="Arial" panose="020B0604020202020204" pitchFamily="34" charset="0"/>
              <a:buChar char="•"/>
            </a:pPr>
            <a:r>
              <a:rPr lang="en-US" dirty="0"/>
              <a:t>A neat feature of Docker Networks is auto-DNS which makes it really for us to connect Containers to each other without care about which IP address a given Container might pick up when it runs.</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commands we will enter at the terminal – they span two slides:</a:t>
            </a:r>
          </a:p>
          <a:p>
            <a:pPr marL="171450" indent="-171450">
              <a:buFont typeface="Arial" panose="020B0604020202020204" pitchFamily="34" charset="0"/>
              <a:buChar char="•"/>
            </a:pPr>
            <a:r>
              <a:rPr lang="en-US" b="1" i="1" dirty="0"/>
              <a:t>docker network list</a:t>
            </a:r>
            <a:r>
              <a:rPr lang="en-US" b="0" i="0" dirty="0"/>
              <a:t> will show us a list of the available Docker networks.</a:t>
            </a:r>
          </a:p>
          <a:p>
            <a:pPr marL="628650" lvl="1" indent="-171450">
              <a:buFont typeface="Arial" panose="020B0604020202020204" pitchFamily="34" charset="0"/>
              <a:buChar char="•"/>
            </a:pPr>
            <a:r>
              <a:rPr lang="en-US" b="0" i="0" dirty="0"/>
              <a:t>The name for one of those networks will be </a:t>
            </a:r>
            <a:r>
              <a:rPr lang="en-US" b="1" i="0" dirty="0"/>
              <a:t>bridge</a:t>
            </a:r>
            <a:r>
              <a:rPr lang="en-US" b="0" i="0" dirty="0"/>
              <a:t> and it’s a default network as part of the Docker installation.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bridge</a:t>
            </a:r>
            <a:r>
              <a:rPr lang="en-US" b="0" i="0" dirty="0"/>
              <a:t> shows us details for the </a:t>
            </a:r>
            <a:r>
              <a:rPr lang="en-US" b="1" i="0" dirty="0"/>
              <a:t>bridge</a:t>
            </a:r>
            <a:r>
              <a:rPr lang="en-US" b="0" i="0" dirty="0"/>
              <a:t> network and we are specifically looking for the IP subnet.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create --driver bridge </a:t>
            </a:r>
            <a:r>
              <a:rPr lang="en-US" b="1" i="1" dirty="0" err="1"/>
              <a:t>my_net</a:t>
            </a:r>
            <a:r>
              <a:rPr lang="en-US" b="0" i="0" dirty="0"/>
              <a:t> creates a new Docker Network named </a:t>
            </a:r>
            <a:r>
              <a:rPr lang="en-US" b="1" i="0" dirty="0" err="1"/>
              <a:t>my_net</a:t>
            </a:r>
            <a:r>
              <a:rPr lang="en-US" b="0" i="0" dirty="0"/>
              <a:t> using the Docker Bridge Network Driver.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inspect </a:t>
            </a:r>
            <a:r>
              <a:rPr lang="en-US" b="1" i="1" dirty="0" err="1"/>
              <a:t>my_net</a:t>
            </a:r>
            <a:r>
              <a:rPr lang="en-US" b="0" i="0" dirty="0"/>
              <a:t> will show us, among other things, the IP subnet for our net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a new Container named </a:t>
            </a:r>
            <a:r>
              <a:rPr lang="en-US" b="1" i="0" dirty="0"/>
              <a:t>my_cont1</a:t>
            </a:r>
            <a:r>
              <a:rPr lang="en-US" b="0" i="0" dirty="0"/>
              <a:t>, based on the </a:t>
            </a:r>
            <a:r>
              <a:rPr lang="en-US" b="1" i="0" dirty="0" err="1"/>
              <a:t>my_image</a:t>
            </a:r>
            <a:r>
              <a:rPr lang="en-US" b="0" i="0" dirty="0"/>
              <a:t> image.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Run the Container in </a:t>
            </a:r>
            <a:r>
              <a:rPr lang="en-US" b="0" i="1" dirty="0"/>
              <a:t>detached</a:t>
            </a:r>
            <a:r>
              <a:rPr lang="en-US" b="1" i="1" dirty="0"/>
              <a:t> </a:t>
            </a:r>
            <a:r>
              <a:rPr lang="en-US" b="0" i="0" dirty="0"/>
              <a:t>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assign the container to the </a:t>
            </a:r>
            <a:r>
              <a:rPr lang="en-US" b="1" i="0" dirty="0" err="1"/>
              <a:t>my_net</a:t>
            </a:r>
            <a:r>
              <a:rPr lang="en-US" b="0" i="0" dirty="0"/>
              <a:t>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docker network run -</a:t>
            </a:r>
            <a:r>
              <a:rPr lang="en-US" b="1" i="1" dirty="0" err="1"/>
              <a:t>itd</a:t>
            </a:r>
            <a:r>
              <a:rPr lang="en-US" b="1" i="1" dirty="0"/>
              <a:t> --network </a:t>
            </a:r>
            <a:r>
              <a:rPr lang="en-US" b="1" i="1" dirty="0" err="1"/>
              <a:t>my_net</a:t>
            </a:r>
            <a:r>
              <a:rPr lang="en-US" b="1" i="1" dirty="0"/>
              <a:t> --name my_cont1 </a:t>
            </a:r>
            <a:r>
              <a:rPr lang="en-US" b="1" i="1" dirty="0" err="1"/>
              <a:t>my_image</a:t>
            </a:r>
            <a:r>
              <a:rPr lang="en-US" b="0" i="0" dirty="0"/>
              <a:t> will: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Do just about the same thing as the last command except the Container name will be </a:t>
            </a:r>
            <a:r>
              <a:rPr lang="en-US" b="1" i="0" dirty="0"/>
              <a:t>my_cont2</a:t>
            </a:r>
            <a:r>
              <a:rPr lang="en-US" b="0" i="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 used </a:t>
            </a:r>
            <a:r>
              <a:rPr lang="en-US" b="1" i="1" dirty="0"/>
              <a:t>--network </a:t>
            </a:r>
            <a:r>
              <a:rPr lang="en-US" b="0" i="0" dirty="0"/>
              <a:t>instead of </a:t>
            </a:r>
            <a:r>
              <a:rPr lang="en-US" b="1" i="1" dirty="0"/>
              <a:t>--net</a:t>
            </a:r>
            <a:r>
              <a:rPr lang="en-US" b="0" i="0" dirty="0"/>
              <a:t> for the sole purpose of showing that the two commands are interchangeable.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Moving to the next slide…</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validate that have two Containers that have the ability communicate using auto-DNS.</a:t>
            </a:r>
          </a:p>
          <a:p>
            <a:pPr marL="171450" indent="-171450">
              <a:buFont typeface="Arial" panose="020B0604020202020204" pitchFamily="34" charset="0"/>
              <a:buChar char="•"/>
            </a:pPr>
            <a:r>
              <a:rPr lang="en-US" b="0" dirty="0"/>
              <a:t>The </a:t>
            </a:r>
            <a:r>
              <a:rPr lang="en-US" b="1" i="1" dirty="0"/>
              <a:t>docker container ls -a</a:t>
            </a:r>
            <a:r>
              <a:rPr lang="en-US" b="0" i="0" dirty="0"/>
              <a:t> command shows us our two new Containers.</a:t>
            </a:r>
          </a:p>
          <a:p>
            <a:pPr marL="171450" indent="-171450">
              <a:buFont typeface="Arial" panose="020B0604020202020204" pitchFamily="34" charset="0"/>
              <a:buChar char="•"/>
            </a:pPr>
            <a:r>
              <a:rPr lang="en-US" b="0" i="0" dirty="0"/>
              <a:t>The </a:t>
            </a:r>
            <a:r>
              <a:rPr lang="en-US" b="1" i="1" dirty="0"/>
              <a:t>docker exec -it my_cont1 ifconfig eth0</a:t>
            </a:r>
            <a:r>
              <a:rPr lang="en-US" b="0" i="0" dirty="0"/>
              <a:t> command shows us the IP address for </a:t>
            </a:r>
            <a:r>
              <a:rPr lang="en-US" b="1" i="0" dirty="0"/>
              <a:t>my_cont1</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 </a:t>
            </a:r>
            <a:r>
              <a:rPr lang="en-US" b="1" i="1" dirty="0"/>
              <a:t>docker exec -it my_cont2 ifconfig eth0</a:t>
            </a:r>
            <a:r>
              <a:rPr lang="en-US" b="0" i="0" dirty="0"/>
              <a:t> command shows us the IP address for </a:t>
            </a:r>
            <a:r>
              <a:rPr lang="en-US" b="1" i="0" dirty="0"/>
              <a:t>my_cont2</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my_cont1 ping -c 4 my_cont2 </a:t>
            </a:r>
            <a:r>
              <a:rPr lang="en-US" b="0" i="0" dirty="0"/>
              <a:t>command will ping </a:t>
            </a:r>
            <a:r>
              <a:rPr lang="en-US" b="1" i="0" dirty="0"/>
              <a:t>my_cont2</a:t>
            </a:r>
            <a:r>
              <a:rPr lang="en-US" b="0" i="0" dirty="0"/>
              <a:t> from </a:t>
            </a:r>
            <a:r>
              <a:rPr lang="en-US" b="1" i="0" dirty="0"/>
              <a:t>my_cont1</a:t>
            </a:r>
            <a:r>
              <a:rPr lang="en-US" b="0" i="0" dirty="0"/>
              <a:t> and use auto-DNS to resolve hostnames to IP addresses.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means it doesn’t matter which IP address </a:t>
            </a:r>
            <a:r>
              <a:rPr lang="en-US" b="1" i="0" dirty="0"/>
              <a:t>my_cont2</a:t>
            </a:r>
            <a:r>
              <a:rPr lang="en-US" b="0" i="0" dirty="0"/>
              <a:t> has because Docker keeps track of the hostname to IP mapping and resolves addresses for Containers within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a:t>
            </a:r>
            <a:r>
              <a:rPr lang="en-US" b="1" i="1" dirty="0"/>
              <a:t>docker exec -it my_cont2 ping -c 4 my_cont1 </a:t>
            </a:r>
            <a:r>
              <a:rPr lang="en-US" b="0" i="0" dirty="0"/>
              <a:t>performs the same ping but from </a:t>
            </a:r>
            <a:r>
              <a:rPr lang="en-US" b="1" i="0" dirty="0"/>
              <a:t>my_cont2</a:t>
            </a:r>
            <a:r>
              <a:rPr lang="en-US" b="0" i="0" dirty="0"/>
              <a:t> to </a:t>
            </a:r>
            <a:r>
              <a:rPr lang="en-US" b="1" i="0" dirty="0"/>
              <a:t>my_cont1</a:t>
            </a:r>
            <a:r>
              <a:rPr lang="en-US" b="0" i="0" dirty="0"/>
              <a:t> this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Again, Docker will resolve the hostnames to IP addresses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all of this in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list our networks and see there are three available.</a:t>
            </a:r>
          </a:p>
          <a:p>
            <a:pPr marL="171450" indent="-171450">
              <a:buFont typeface="Arial" panose="020B0604020202020204" pitchFamily="34" charset="0"/>
              <a:buChar char="•"/>
            </a:pPr>
            <a:r>
              <a:rPr lang="en-US" dirty="0"/>
              <a:t>Next, we inspect the </a:t>
            </a:r>
            <a:r>
              <a:rPr lang="en-US" b="1" dirty="0"/>
              <a:t>bridge </a:t>
            </a:r>
            <a:r>
              <a:rPr lang="en-US" b="0" dirty="0"/>
              <a:t>network and determine the IP </a:t>
            </a:r>
            <a:r>
              <a:rPr lang="en-US" b="0" dirty="0" err="1"/>
              <a:t>subjet</a:t>
            </a:r>
            <a:r>
              <a:rPr lang="en-US" b="0" dirty="0"/>
              <a:t> is </a:t>
            </a:r>
            <a:r>
              <a:rPr lang="en-US" b="1" dirty="0"/>
              <a:t>172.17.0.0/16</a:t>
            </a:r>
            <a:r>
              <a:rPr lang="en-US" b="0" dirty="0"/>
              <a:t>.</a:t>
            </a:r>
          </a:p>
          <a:p>
            <a:pPr marL="171450" indent="-171450">
              <a:buFont typeface="Arial" panose="020B0604020202020204" pitchFamily="34" charset="0"/>
              <a:buChar char="•"/>
            </a:pPr>
            <a:r>
              <a:rPr lang="en-US" b="0" dirty="0"/>
              <a:t>Now, we create our new network using the bridge driver and, afterwards, inspect the network to see the assigned IP subnet.</a:t>
            </a:r>
          </a:p>
          <a:p>
            <a:pPr marL="171450" indent="-171450">
              <a:buFont typeface="Arial" panose="020B0604020202020204" pitchFamily="34" charset="0"/>
              <a:buChar char="•"/>
            </a:pPr>
            <a:r>
              <a:rPr lang="en-US" dirty="0"/>
              <a:t>We see the subnet for our new network is </a:t>
            </a:r>
            <a:r>
              <a:rPr lang="en-US" b="1" dirty="0"/>
              <a:t>172.27.0.0/16</a:t>
            </a:r>
            <a:r>
              <a:rPr lang="en-US" b="0" dirty="0"/>
              <a:t> so all Containers in that network will get an IP address from that range.</a:t>
            </a:r>
          </a:p>
          <a:p>
            <a:pPr marL="171450" indent="-171450">
              <a:buFont typeface="Arial" panose="020B0604020202020204" pitchFamily="34" charset="0"/>
              <a:buChar char="•"/>
            </a:pPr>
            <a:r>
              <a:rPr lang="en-US" dirty="0"/>
              <a:t>Next, we create two new Containers and attach them to the </a:t>
            </a:r>
            <a:r>
              <a:rPr lang="en-US" b="1" dirty="0" err="1"/>
              <a:t>my_net</a:t>
            </a:r>
            <a:r>
              <a:rPr lang="en-US" b="0" dirty="0"/>
              <a:t> network.</a:t>
            </a:r>
          </a:p>
          <a:p>
            <a:pPr marL="628650" lvl="1" indent="-171450">
              <a:buFont typeface="Arial" panose="020B0604020202020204" pitchFamily="34" charset="0"/>
              <a:buChar char="•"/>
            </a:pPr>
            <a:r>
              <a:rPr lang="en-US" b="0" dirty="0"/>
              <a:t>Just like in the previous slides, we use a combination of the </a:t>
            </a:r>
            <a:r>
              <a:rPr lang="en-US" b="1" dirty="0"/>
              <a:t>--net </a:t>
            </a:r>
            <a:r>
              <a:rPr lang="en-US" b="0" dirty="0"/>
              <a:t>and </a:t>
            </a:r>
            <a:r>
              <a:rPr lang="en-US" b="1" dirty="0"/>
              <a:t>--network</a:t>
            </a:r>
            <a:r>
              <a:rPr lang="en-US" b="0" dirty="0"/>
              <a:t> flags just for show, because they are interchangeable.</a:t>
            </a:r>
          </a:p>
          <a:p>
            <a:pPr marL="171450" lvl="0" indent="-171450">
              <a:buFont typeface="Arial" panose="020B0604020202020204" pitchFamily="34" charset="0"/>
              <a:buChar char="•"/>
            </a:pPr>
            <a:r>
              <a:rPr lang="en-US" b="0" dirty="0"/>
              <a:t>We use </a:t>
            </a:r>
            <a:r>
              <a:rPr lang="en-US" b="1" i="1" dirty="0"/>
              <a:t>docker container ls -l</a:t>
            </a:r>
            <a:r>
              <a:rPr lang="en-US" b="0" i="1" dirty="0"/>
              <a:t> </a:t>
            </a:r>
            <a:r>
              <a:rPr lang="en-US" b="0" i="0" dirty="0"/>
              <a:t>to see our two new Containers in an </a:t>
            </a:r>
            <a:r>
              <a:rPr lang="en-US" b="1" i="0" u="none" dirty="0"/>
              <a:t>Up</a:t>
            </a:r>
            <a:r>
              <a:rPr lang="en-US" b="0" i="0" u="none" dirty="0"/>
              <a:t> state.</a:t>
            </a:r>
          </a:p>
          <a:p>
            <a:pPr marL="171450" lvl="0" indent="-171450">
              <a:buFont typeface="Arial" panose="020B0604020202020204" pitchFamily="34" charset="0"/>
              <a:buChar char="•"/>
            </a:pPr>
            <a:r>
              <a:rPr lang="en-US" b="0" i="0" u="none" dirty="0"/>
              <a:t>It’s time to test out auto-DNS:</a:t>
            </a:r>
          </a:p>
          <a:p>
            <a:pPr marL="628650" lvl="1" indent="-171450">
              <a:buFont typeface="Arial" panose="020B0604020202020204" pitchFamily="34" charset="0"/>
              <a:buChar char="•"/>
            </a:pPr>
            <a:r>
              <a:rPr lang="en-US" b="0" i="0" u="none" dirty="0"/>
              <a:t>We look up the IP addresses for each </a:t>
            </a:r>
            <a:r>
              <a:rPr lang="en-US" b="1" i="0" u="none" dirty="0"/>
              <a:t>my_cont1 </a:t>
            </a:r>
            <a:r>
              <a:rPr lang="en-US" b="0" i="0" u="none" dirty="0"/>
              <a:t>and</a:t>
            </a:r>
            <a:r>
              <a:rPr lang="en-US" b="1" i="0" u="none" dirty="0"/>
              <a:t> my_cont2</a:t>
            </a:r>
            <a:r>
              <a:rPr lang="en-US" b="0" i="0" u="none" dirty="0"/>
              <a:t>.</a:t>
            </a:r>
          </a:p>
          <a:p>
            <a:pPr marL="1085850" lvl="2" indent="-171450">
              <a:buFont typeface="Arial" panose="020B0604020202020204" pitchFamily="34" charset="0"/>
              <a:buChar char="•"/>
            </a:pPr>
            <a:r>
              <a:rPr lang="en-US" b="0" i="0" u="none" dirty="0"/>
              <a:t>We see </a:t>
            </a:r>
            <a:r>
              <a:rPr lang="en-US" b="1" i="0" u="none" dirty="0"/>
              <a:t>my_cont1 </a:t>
            </a:r>
            <a:r>
              <a:rPr lang="en-US" b="0" i="0" u="none" dirty="0"/>
              <a:t>has an IP address of </a:t>
            </a:r>
            <a:r>
              <a:rPr lang="en-US" b="1" i="0" u="none" dirty="0"/>
              <a:t>172.27.0.2</a:t>
            </a:r>
            <a:r>
              <a:rPr lang="en-US" b="0" i="0" u="none" dirty="0"/>
              <a:t> and </a:t>
            </a:r>
            <a:r>
              <a:rPr lang="en-US" b="1" i="0" u="none" dirty="0"/>
              <a:t>my_cont2 </a:t>
            </a:r>
            <a:r>
              <a:rPr lang="en-US" b="0" i="0" u="none" dirty="0"/>
              <a:t>has an IP address of </a:t>
            </a:r>
            <a:r>
              <a:rPr lang="en-US" b="1" i="0" u="none" dirty="0"/>
              <a:t>172.27.0.3</a:t>
            </a:r>
            <a:r>
              <a:rPr lang="en-US" b="0" i="0" u="non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Now, we use Docker Exec to ping from </a:t>
            </a:r>
            <a:r>
              <a:rPr lang="en-US" b="1" i="0" u="none" dirty="0"/>
              <a:t>my_cont1 </a:t>
            </a:r>
            <a:r>
              <a:rPr lang="en-US" b="0" i="0" u="none" dirty="0"/>
              <a:t>to</a:t>
            </a:r>
            <a:r>
              <a:rPr lang="en-US" b="1" i="0" u="none" dirty="0"/>
              <a:t> my_cont2</a:t>
            </a:r>
            <a:r>
              <a:rPr lang="en-US" b="0" i="0" u="none" dirty="0"/>
              <a:t> and see that Docker successfully resolves </a:t>
            </a:r>
            <a:r>
              <a:rPr lang="en-US" b="1" i="0" u="none" dirty="0"/>
              <a:t>my_cont2</a:t>
            </a:r>
            <a:r>
              <a:rPr lang="en-US" b="0" i="0" u="none" dirty="0"/>
              <a:t> to its IP address, </a:t>
            </a:r>
            <a:r>
              <a:rPr lang="en-US" b="1" i="0" u="none" dirty="0"/>
              <a:t>172.27.0.3</a:t>
            </a:r>
            <a:r>
              <a:rPr lang="en-US" b="0" i="0" u="none" dirty="0"/>
              <a:t>.</a:t>
            </a: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And finally, we use Docker Exec to ping from </a:t>
            </a:r>
            <a:r>
              <a:rPr lang="en-US" b="1" i="0" u="none" dirty="0"/>
              <a:t>my_cont2 </a:t>
            </a:r>
            <a:r>
              <a:rPr lang="en-US" b="0" i="0" u="none" dirty="0"/>
              <a:t>to</a:t>
            </a:r>
            <a:r>
              <a:rPr lang="en-US" b="1" i="0" u="none" dirty="0"/>
              <a:t> my_cont3</a:t>
            </a:r>
            <a:r>
              <a:rPr lang="en-US" b="0" i="0" u="none" dirty="0"/>
              <a:t> and see that Docker successfully resolves </a:t>
            </a:r>
            <a:r>
              <a:rPr lang="en-US" b="1" i="0" u="none" dirty="0"/>
              <a:t>my_cont1</a:t>
            </a:r>
            <a:r>
              <a:rPr lang="en-US" b="0" i="0" u="none" dirty="0"/>
              <a:t> to its IP address, </a:t>
            </a:r>
            <a:r>
              <a:rPr lang="en-US" b="1" i="0" u="none" dirty="0"/>
              <a:t>172.27.0.2</a:t>
            </a:r>
            <a:r>
              <a:rPr lang="en-US" b="0" i="0" u="none" dirty="0"/>
              <a:t>.</a:t>
            </a:r>
          </a:p>
          <a:p>
            <a:pPr marL="0" lvl="0" indent="0">
              <a:buFont typeface="Arial" panose="020B0604020202020204" pitchFamily="34" charset="0"/>
              <a:buNone/>
            </a:pPr>
            <a:endParaRPr lang="en-US" i="0" dirty="0"/>
          </a:p>
          <a:p>
            <a:pPr marL="0" lvl="0" indent="0">
              <a:buFont typeface="Arial" panose="020B0604020202020204" pitchFamily="34" charset="0"/>
              <a:buNone/>
            </a:pPr>
            <a:r>
              <a:rPr lang="en-US" i="0" dirty="0"/>
              <a:t>That’s it for Docker Networks, on to Docker Compose…</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sweet tool that automates the standup and teardown of multiple containers, with a much simpler syntax than what we’ve been using in the Docker CLI.</a:t>
            </a:r>
          </a:p>
          <a:p>
            <a:pPr marL="171450" indent="-171450">
              <a:buFont typeface="Arial" panose="020B0604020202020204" pitchFamily="34" charset="0"/>
              <a:buChar char="•"/>
            </a:pPr>
            <a:r>
              <a:rPr lang="en-US" dirty="0"/>
              <a:t>Docker Compose read instructions from a YAML file which tell Docker to build Images and deploy Containers.</a:t>
            </a:r>
          </a:p>
          <a:p>
            <a:pPr marL="171450" indent="-171450">
              <a:buFont typeface="Arial" panose="020B0604020202020204" pitchFamily="34" charset="0"/>
              <a:buChar char="•"/>
            </a:pPr>
            <a:r>
              <a:rPr lang="en-US" dirty="0"/>
              <a:t>In the last section, we created two new Containers and attached them to a common Docker network but the syntax was pretty long.</a:t>
            </a:r>
          </a:p>
          <a:p>
            <a:pPr marL="628650" lvl="1" indent="-171450">
              <a:buFont typeface="Arial" panose="020B0604020202020204" pitchFamily="34" charset="0"/>
              <a:buChar char="•"/>
            </a:pPr>
            <a:r>
              <a:rPr lang="en-US" dirty="0"/>
              <a:t>It would be no fun to do all of that typing for 5 or even 10 containers and Docker Compose lets us do all of that with a single, simple command.</a:t>
            </a:r>
          </a:p>
          <a:p>
            <a:pPr marL="171450" lvl="0" indent="-171450">
              <a:buFont typeface="Arial" panose="020B0604020202020204" pitchFamily="34" charset="0"/>
              <a:buChar char="•"/>
            </a:pPr>
            <a:r>
              <a:rPr lang="en-US" dirty="0"/>
              <a:t>One of the more common use cases for Docker Compose is with CI/CD pipelines:</a:t>
            </a:r>
          </a:p>
          <a:p>
            <a:pPr marL="628650" lvl="1" indent="-171450">
              <a:buFont typeface="Arial" panose="020B0604020202020204" pitchFamily="34" charset="0"/>
              <a:buChar char="•"/>
            </a:pPr>
            <a:r>
              <a:rPr lang="en-US" dirty="0"/>
              <a:t>When someone checks code into a repository, a CI/CD tool can use Docker Compose to:</a:t>
            </a:r>
          </a:p>
          <a:p>
            <a:pPr marL="1085850" lvl="2" indent="-171450">
              <a:buFont typeface="Arial" panose="020B0604020202020204" pitchFamily="34" charset="0"/>
              <a:buChar char="•"/>
            </a:pPr>
            <a:r>
              <a:rPr lang="en-US" dirty="0"/>
              <a:t>Spin up a new Container or set of Containers.</a:t>
            </a:r>
          </a:p>
          <a:p>
            <a:pPr marL="1085850" lvl="2" indent="-171450">
              <a:buFont typeface="Arial" panose="020B0604020202020204" pitchFamily="34" charset="0"/>
              <a:buChar char="•"/>
            </a:pPr>
            <a:r>
              <a:rPr lang="en-US" dirty="0"/>
              <a:t>Run automated tests against the new code.</a:t>
            </a:r>
          </a:p>
          <a:p>
            <a:pPr marL="1085850" lvl="2" indent="-171450">
              <a:buFont typeface="Arial" panose="020B0604020202020204" pitchFamily="34" charset="0"/>
              <a:buChar char="•"/>
            </a:pPr>
            <a:r>
              <a:rPr lang="en-US" dirty="0"/>
              <a:t>And then remove the Containers.</a:t>
            </a:r>
          </a:p>
          <a:p>
            <a:pPr marL="628650" lvl="1" indent="-171450">
              <a:buFont typeface="Arial" panose="020B0604020202020204" pitchFamily="34" charset="0"/>
              <a:buChar char="•"/>
            </a:pPr>
            <a:r>
              <a:rPr lang="en-US" dirty="0"/>
              <a:t>In this workflow, it’s not necessary to have Containers running all of the time and using resources.</a:t>
            </a:r>
          </a:p>
          <a:p>
            <a:pPr marL="1085850" lvl="2" indent="-171450">
              <a:buFont typeface="Arial" panose="020B0604020202020204" pitchFamily="34" charset="0"/>
              <a:buChar char="•"/>
            </a:pPr>
            <a:r>
              <a:rPr lang="en-US" dirty="0"/>
              <a:t>Just bring the Containers up on-demand and get rid of them afterwards.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Let’s look at a simple, sample Docker Compose YAML file…</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Docker Compose file will deploy a total of 5 containers with a single command.</a:t>
            </a:r>
          </a:p>
          <a:p>
            <a:pPr marL="171450" indent="-171450">
              <a:buFont typeface="Arial" panose="020B0604020202020204" pitchFamily="34" charset="0"/>
              <a:buChar char="•"/>
            </a:pPr>
            <a:r>
              <a:rPr lang="en-US" dirty="0"/>
              <a:t>In this case, the resulting application isn’t real but it illustrates how Docker Compose works.</a:t>
            </a:r>
          </a:p>
          <a:p>
            <a:pPr marL="628650" lvl="1" indent="-171450">
              <a:buFont typeface="Arial" panose="020B0604020202020204" pitchFamily="34" charset="0"/>
              <a:buChar char="•"/>
            </a:pPr>
            <a:r>
              <a:rPr lang="en-US" dirty="0"/>
              <a:t>First, we define the </a:t>
            </a:r>
            <a:r>
              <a:rPr lang="en-US" i="1" dirty="0"/>
              <a:t>services</a:t>
            </a:r>
            <a:r>
              <a:rPr lang="en-US" i="0" dirty="0"/>
              <a:t> or Containers we want to deploy.</a:t>
            </a:r>
          </a:p>
          <a:p>
            <a:pPr marL="628650" lvl="1" indent="-171450">
              <a:buFont typeface="Arial" panose="020B0604020202020204" pitchFamily="34" charset="0"/>
              <a:buChar char="•"/>
            </a:pPr>
            <a:r>
              <a:rPr lang="en-US" i="0" dirty="0"/>
              <a:t>In our case we define three web server containers named </a:t>
            </a:r>
            <a:r>
              <a:rPr lang="en-US" b="1" i="0" dirty="0"/>
              <a:t>web1</a:t>
            </a:r>
            <a:r>
              <a:rPr lang="en-US" i="0" dirty="0"/>
              <a:t>, </a:t>
            </a:r>
            <a:r>
              <a:rPr lang="en-US" b="1" i="0" dirty="0"/>
              <a:t>web2</a:t>
            </a:r>
            <a:r>
              <a:rPr lang="en-US" i="0" dirty="0"/>
              <a:t>, and </a:t>
            </a:r>
            <a:r>
              <a:rPr lang="en-US" b="1" i="0" dirty="0"/>
              <a:t>web3</a:t>
            </a:r>
            <a:r>
              <a:rPr lang="en-US" i="0" dirty="0"/>
              <a:t>.</a:t>
            </a:r>
          </a:p>
          <a:p>
            <a:pPr marL="1085850" lvl="2" indent="-171450">
              <a:buFont typeface="Arial" panose="020B0604020202020204" pitchFamily="34" charset="0"/>
              <a:buChar char="•"/>
            </a:pPr>
            <a:r>
              <a:rPr lang="en-US" i="0" dirty="0"/>
              <a:t>Notice the </a:t>
            </a:r>
            <a:r>
              <a:rPr lang="en-US" b="1" i="0" dirty="0"/>
              <a:t>build</a:t>
            </a:r>
            <a:r>
              <a:rPr lang="en-US" i="0" dirty="0"/>
              <a:t> key with a value of </a:t>
            </a:r>
            <a:r>
              <a:rPr lang="en-US" b="1" i="0" dirty="0"/>
              <a:t>dot</a:t>
            </a:r>
            <a:r>
              <a:rPr lang="en-US" i="0" dirty="0"/>
              <a:t>.</a:t>
            </a:r>
          </a:p>
          <a:p>
            <a:pPr marL="1543050" lvl="3" indent="-171450">
              <a:buFont typeface="Arial" panose="020B0604020202020204" pitchFamily="34" charset="0"/>
              <a:buChar char="•"/>
            </a:pPr>
            <a:r>
              <a:rPr lang="en-US" i="0" dirty="0"/>
              <a:t>This tells Docker to build a Docker Image for the container using the </a:t>
            </a:r>
            <a:r>
              <a:rPr lang="en-US" i="0" dirty="0" err="1"/>
              <a:t>Dockerfile</a:t>
            </a:r>
            <a:r>
              <a:rPr lang="en-US" i="0" dirty="0"/>
              <a:t> in the same directory as the Docker Compose YAML file before it creates and runs each Container.</a:t>
            </a:r>
          </a:p>
          <a:p>
            <a:pPr marL="1085850" lvl="2" indent="-171450">
              <a:buFont typeface="Arial" panose="020B0604020202020204" pitchFamily="34" charset="0"/>
              <a:buChar char="•"/>
            </a:pPr>
            <a:r>
              <a:rPr lang="en-US" i="0" dirty="0"/>
              <a:t>Also notice that each web server publishes a different host port to the same container port.</a:t>
            </a:r>
          </a:p>
          <a:p>
            <a:pPr marL="1085850" lvl="2" indent="-171450">
              <a:buFont typeface="Arial" panose="020B0604020202020204" pitchFamily="34" charset="0"/>
              <a:buChar char="•"/>
            </a:pPr>
            <a:r>
              <a:rPr lang="en-US" i="0" dirty="0"/>
              <a:t>What this means is the Docker Host will forward any connections:</a:t>
            </a:r>
          </a:p>
          <a:p>
            <a:pPr marL="1543050" lvl="3" indent="-171450">
              <a:buFont typeface="Arial" panose="020B0604020202020204" pitchFamily="34" charset="0"/>
              <a:buChar char="•"/>
            </a:pPr>
            <a:r>
              <a:rPr lang="en-US" i="0" dirty="0"/>
              <a:t>On port </a:t>
            </a:r>
            <a:r>
              <a:rPr lang="en-US" b="1" i="0" dirty="0"/>
              <a:t>5001</a:t>
            </a:r>
            <a:r>
              <a:rPr lang="en-US" i="0" dirty="0"/>
              <a:t> to port </a:t>
            </a:r>
            <a:r>
              <a:rPr lang="en-US" b="1" i="0" dirty="0"/>
              <a:t>5000</a:t>
            </a:r>
            <a:r>
              <a:rPr lang="en-US" i="0" dirty="0"/>
              <a:t> of the </a:t>
            </a:r>
            <a:r>
              <a:rPr lang="en-US" b="1" i="0" dirty="0"/>
              <a:t>web1</a:t>
            </a:r>
            <a:r>
              <a:rPr lang="en-US" i="0" dirty="0"/>
              <a:t> container.</a:t>
            </a:r>
          </a:p>
          <a:p>
            <a:pPr marL="1543050" lvl="3" indent="-171450">
              <a:buFont typeface="Arial" panose="020B0604020202020204" pitchFamily="34" charset="0"/>
              <a:buChar char="•"/>
            </a:pPr>
            <a:r>
              <a:rPr lang="en-US" i="0" dirty="0"/>
              <a:t>Port </a:t>
            </a:r>
            <a:r>
              <a:rPr lang="en-US" b="1" i="0" dirty="0"/>
              <a:t>5002</a:t>
            </a:r>
            <a:r>
              <a:rPr lang="en-US" i="0" dirty="0"/>
              <a:t> connections go to port </a:t>
            </a:r>
            <a:r>
              <a:rPr lang="en-US" b="1" i="0" dirty="0"/>
              <a:t>5000</a:t>
            </a:r>
            <a:r>
              <a:rPr lang="en-US" i="0" dirty="0"/>
              <a:t> of the </a:t>
            </a:r>
            <a:r>
              <a:rPr lang="en-US" b="1" i="0" dirty="0"/>
              <a:t>web2</a:t>
            </a:r>
            <a:r>
              <a:rPr lang="en-US" i="0" dirty="0"/>
              <a:t> container.</a:t>
            </a:r>
          </a:p>
          <a:p>
            <a:pPr marL="1543050" lvl="3" indent="-171450">
              <a:buFont typeface="Arial" panose="020B0604020202020204" pitchFamily="34" charset="0"/>
              <a:buChar char="•"/>
            </a:pPr>
            <a:r>
              <a:rPr lang="en-US" i="0" dirty="0"/>
              <a:t>And, you could probably guess this, port </a:t>
            </a:r>
            <a:r>
              <a:rPr lang="en-US" b="1" i="0" dirty="0"/>
              <a:t>5003</a:t>
            </a:r>
            <a:r>
              <a:rPr lang="en-US" i="0" dirty="0"/>
              <a:t> connections go to port </a:t>
            </a:r>
            <a:r>
              <a:rPr lang="en-US" b="1" i="0" dirty="0"/>
              <a:t>5000</a:t>
            </a:r>
            <a:r>
              <a:rPr lang="en-US" i="0" dirty="0"/>
              <a:t> of the </a:t>
            </a:r>
            <a:r>
              <a:rPr lang="en-US" b="1" i="0" dirty="0"/>
              <a:t>web3</a:t>
            </a:r>
            <a:r>
              <a:rPr lang="en-US" i="0" dirty="0"/>
              <a:t> container.</a:t>
            </a:r>
          </a:p>
          <a:p>
            <a:pPr marL="628650" lvl="1" indent="-171450">
              <a:buFont typeface="Arial" panose="020B0604020202020204" pitchFamily="34" charset="0"/>
              <a:buChar char="•"/>
            </a:pPr>
            <a:r>
              <a:rPr lang="en-US" i="0" dirty="0"/>
              <a:t>Afterwards, we define two Redis database containers.</a:t>
            </a:r>
          </a:p>
          <a:p>
            <a:pPr marL="1085850" lvl="2" indent="-171450">
              <a:buFont typeface="Arial" panose="020B0604020202020204" pitchFamily="34" charset="0"/>
              <a:buChar char="•"/>
            </a:pPr>
            <a:r>
              <a:rPr lang="en-US" i="0" dirty="0"/>
              <a:t>Since we don't have a </a:t>
            </a:r>
            <a:r>
              <a:rPr lang="en-US" b="1" i="0" dirty="0"/>
              <a:t>build</a:t>
            </a:r>
            <a:r>
              <a:rPr lang="en-US" i="0" dirty="0"/>
              <a:t> key for these containers, they will simply deploy from the </a:t>
            </a:r>
            <a:r>
              <a:rPr lang="en-US" b="1" i="0" dirty="0"/>
              <a:t>redis:5.0-alpine</a:t>
            </a:r>
            <a:r>
              <a:rPr lang="en-US" i="0" dirty="0"/>
              <a:t> Image.</a:t>
            </a:r>
          </a:p>
          <a:p>
            <a:pPr marL="1085850" lvl="2" indent="-171450">
              <a:buFont typeface="Arial" panose="020B0604020202020204" pitchFamily="34" charset="0"/>
              <a:buChar char="•"/>
            </a:pPr>
            <a:r>
              <a:rPr lang="en-US" i="0" dirty="0"/>
              <a:t>If that Image isn't in the local registry, Docker Compose will download it from Docker Hub.</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i="0" dirty="0"/>
              <a:t>Let’s quickly review the CLI commands that we will use to bring this application online, verify it works, and take it down.</a:t>
            </a:r>
          </a:p>
          <a:p>
            <a:pPr marL="171450" lvl="0" indent="-171450">
              <a:buFont typeface="Arial" panose="020B0604020202020204" pitchFamily="34" charset="0"/>
              <a:buChar char="•"/>
            </a:pPr>
            <a:r>
              <a:rPr lang="en-US" b="0" i="0" dirty="0"/>
              <a:t>We will use </a:t>
            </a:r>
            <a:r>
              <a:rPr lang="en-US" b="1" i="1" dirty="0"/>
              <a:t>docker container ls -a</a:t>
            </a:r>
            <a:r>
              <a:rPr lang="en-US" b="0" i="1" dirty="0"/>
              <a:t> </a:t>
            </a:r>
            <a:r>
              <a:rPr lang="en-US" b="0" i="0" dirty="0"/>
              <a:t>to check our Container inventory before we start.</a:t>
            </a:r>
          </a:p>
          <a:p>
            <a:pPr marL="171450" lvl="0" indent="-171450">
              <a:buFont typeface="Arial" panose="020B0604020202020204" pitchFamily="34" charset="0"/>
              <a:buChar char="•"/>
            </a:pPr>
            <a:r>
              <a:rPr lang="en-US" b="0" i="0" dirty="0"/>
              <a:t>Then we use the command </a:t>
            </a:r>
            <a:r>
              <a:rPr lang="en-US" b="1" i="1" dirty="0"/>
              <a:t>docker-compose up -d</a:t>
            </a:r>
            <a:r>
              <a:rPr lang="en-US" b="0" i="0" dirty="0"/>
              <a:t> to start the application.</a:t>
            </a:r>
          </a:p>
          <a:p>
            <a:pPr marL="628650" lvl="1" indent="-171450">
              <a:buFont typeface="Arial" panose="020B0604020202020204" pitchFamily="34" charset="0"/>
              <a:buChar char="•"/>
            </a:pPr>
            <a:r>
              <a:rPr lang="en-US" b="0" i="0" dirty="0"/>
              <a:t>The </a:t>
            </a:r>
            <a:r>
              <a:rPr lang="en-US" b="1" i="0" dirty="0"/>
              <a:t>-d</a:t>
            </a:r>
            <a:r>
              <a:rPr lang="en-US" b="0" i="0" dirty="0"/>
              <a:t> flag runs all of the containers in </a:t>
            </a:r>
            <a:r>
              <a:rPr lang="en-US" b="0" i="1" dirty="0"/>
              <a:t>detached </a:t>
            </a:r>
            <a:r>
              <a:rPr lang="en-US" b="0" i="0" dirty="0"/>
              <a:t>mode so we can use our terminal window to do some verification.</a:t>
            </a:r>
          </a:p>
          <a:p>
            <a:pPr marL="171450" lvl="0" indent="-171450">
              <a:buFont typeface="Arial" panose="020B0604020202020204" pitchFamily="34" charset="0"/>
              <a:buChar char="•"/>
            </a:pPr>
            <a:r>
              <a:rPr lang="en-US" b="0" i="0" dirty="0"/>
              <a:t>Once the Containers are up we can use </a:t>
            </a:r>
            <a:r>
              <a:rPr lang="en-US" b="1" i="1" dirty="0"/>
              <a:t>docker container ls -a</a:t>
            </a:r>
            <a:r>
              <a:rPr lang="en-US" b="0" i="1" dirty="0"/>
              <a:t> </a:t>
            </a:r>
            <a:r>
              <a:rPr lang="en-US" b="0" i="0" dirty="0"/>
              <a:t>to look see the new Containers in our inventory.</a:t>
            </a:r>
          </a:p>
          <a:p>
            <a:pPr marL="171450" lvl="0" indent="-171450">
              <a:buFont typeface="Arial" panose="020B0604020202020204" pitchFamily="34" charset="0"/>
              <a:buChar char="•"/>
            </a:pPr>
            <a:r>
              <a:rPr lang="en-US" b="0" i="0" dirty="0"/>
              <a:t>To check that each web server is online and responding, use the commands.</a:t>
            </a:r>
          </a:p>
          <a:p>
            <a:pPr marL="171450" lvl="0" indent="-171450">
              <a:buFont typeface="Arial" panose="020B0604020202020204" pitchFamily="34" charset="0"/>
              <a:buChar char="•"/>
            </a:pPr>
            <a:r>
              <a:rPr lang="en-US" b="1" i="1" dirty="0"/>
              <a:t>curl http://localhost:5001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curl http://localhost:5002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And</a:t>
            </a:r>
            <a:r>
              <a:rPr lang="en-US" b="1" i="1" dirty="0"/>
              <a:t> curl http://localhost:5003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 should get a response from each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After verification, use the command </a:t>
            </a:r>
            <a:r>
              <a:rPr lang="en-US" b="1" i="1" dirty="0"/>
              <a:t>docker-compose down</a:t>
            </a:r>
            <a:r>
              <a:rPr lang="en-US" b="0" i="0" dirty="0"/>
              <a:t> to stop and remove the Containers associated with this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Check the Container inventory one last time with </a:t>
            </a:r>
            <a:r>
              <a:rPr lang="en-US" b="1" i="1" dirty="0"/>
              <a:t>docker container ls -a</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Let’s see this in action…</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check the Container inventory, we see that this particular Docker Host has no Containers; let’s change that.</a:t>
            </a:r>
          </a:p>
          <a:p>
            <a:pPr marL="171450" indent="-171450">
              <a:buFont typeface="Arial" panose="020B0604020202020204" pitchFamily="34" charset="0"/>
              <a:buChar char="•"/>
            </a:pPr>
            <a:r>
              <a:rPr lang="en-US" dirty="0"/>
              <a:t>The </a:t>
            </a:r>
            <a:r>
              <a:rPr lang="en-US" b="1" i="1" dirty="0"/>
              <a:t>docker-compose up </a:t>
            </a:r>
            <a:r>
              <a:rPr lang="en-US" b="0" i="0" dirty="0"/>
              <a:t>command starts out by building any Images using a </a:t>
            </a:r>
            <a:r>
              <a:rPr lang="en-US" b="0" i="0" dirty="0" err="1"/>
              <a:t>Dockerfile</a:t>
            </a:r>
            <a:r>
              <a:rPr lang="en-US" b="0" i="0" dirty="0"/>
              <a:t>.</a:t>
            </a:r>
          </a:p>
          <a:p>
            <a:pPr marL="628650" lvl="1" indent="-171450">
              <a:buFont typeface="Arial" panose="020B0604020202020204" pitchFamily="34" charset="0"/>
              <a:buChar char="•"/>
            </a:pPr>
            <a:r>
              <a:rPr lang="en-US" b="0" i="0" dirty="0"/>
              <a:t>If the Images were already built, Docker would skip this step.</a:t>
            </a:r>
          </a:p>
          <a:p>
            <a:pPr marL="171450" indent="-171450">
              <a:buFont typeface="Arial" panose="020B0604020202020204" pitchFamily="34" charset="0"/>
              <a:buChar char="•"/>
            </a:pPr>
            <a:r>
              <a:rPr lang="en-US" b="0" i="0" dirty="0"/>
              <a:t>Immediately after the Image builds are complete, Docker deploys all 5 of the Containers.</a:t>
            </a:r>
          </a:p>
          <a:p>
            <a:pPr marL="171450" indent="-171450">
              <a:buFont typeface="Arial" panose="020B0604020202020204" pitchFamily="34" charset="0"/>
              <a:buChar char="•"/>
            </a:pPr>
            <a:r>
              <a:rPr lang="en-US" dirty="0"/>
              <a:t>Now, we check the Container inventory again and see that we have 5 Containers, each with an </a:t>
            </a:r>
            <a:r>
              <a:rPr lang="en-US" b="1" u="none" dirty="0"/>
              <a:t>Up</a:t>
            </a:r>
            <a:r>
              <a:rPr lang="en-US" b="0" u="none" dirty="0"/>
              <a:t> status.</a:t>
            </a:r>
          </a:p>
          <a:p>
            <a:pPr marL="171450" indent="-171450">
              <a:buFont typeface="Arial" panose="020B0604020202020204" pitchFamily="34" charset="0"/>
              <a:buChar char="•"/>
            </a:pPr>
            <a:r>
              <a:rPr lang="en-US" b="0" u="none" dirty="0"/>
              <a:t>We use the </a:t>
            </a:r>
            <a:r>
              <a:rPr lang="en-US" b="1" u="none" dirty="0"/>
              <a:t>curl</a:t>
            </a:r>
            <a:r>
              <a:rPr lang="en-US" b="0" u="none" dirty="0"/>
              <a:t> tool to send an HTTP request to each of the published ports described in our YAML file.</a:t>
            </a:r>
          </a:p>
          <a:p>
            <a:pPr marL="628650" lvl="1" indent="-171450">
              <a:buFont typeface="Arial" panose="020B0604020202020204" pitchFamily="34" charset="0"/>
              <a:buChar char="•"/>
            </a:pPr>
            <a:r>
              <a:rPr lang="en-US" b="0" u="none" dirty="0"/>
              <a:t>Each server responds with the text </a:t>
            </a:r>
            <a:r>
              <a:rPr lang="en-US" b="1" u="none" dirty="0"/>
              <a:t>Hello World</a:t>
            </a:r>
            <a:r>
              <a:rPr lang="en-US" b="0" u="none" dirty="0"/>
              <a:t> which tells us that the servers are up and </a:t>
            </a:r>
            <a:r>
              <a:rPr lang="en-US" b="0" u="none" dirty="0" err="1"/>
              <a:t>operationa</a:t>
            </a:r>
            <a:r>
              <a:rPr lang="en-US" b="0" u="none" dirty="0"/>
              <a:t>.</a:t>
            </a:r>
          </a:p>
          <a:p>
            <a:pPr marL="171450" lvl="0" indent="-171450">
              <a:buFont typeface="Arial" panose="020B0604020202020204" pitchFamily="34" charset="0"/>
              <a:buChar char="•"/>
            </a:pPr>
            <a:r>
              <a:rPr lang="en-US" b="0" u="none" dirty="0"/>
              <a:t>When we finish testing, we remove the application with the </a:t>
            </a:r>
            <a:r>
              <a:rPr lang="en-US" b="1" i="1" u="none" dirty="0"/>
              <a:t>docker-compose down</a:t>
            </a:r>
            <a:r>
              <a:rPr lang="en-US" b="0" i="0" u="none" dirty="0"/>
              <a:t> command.</a:t>
            </a:r>
          </a:p>
          <a:p>
            <a:pPr marL="171450" lvl="0" indent="-171450">
              <a:buFont typeface="Arial" panose="020B0604020202020204" pitchFamily="34" charset="0"/>
              <a:buChar char="•"/>
            </a:pPr>
            <a:r>
              <a:rPr lang="en-US" b="0" i="0" u="none" dirty="0"/>
              <a:t>We can double-check that the Containers are no more with a quick check of the Container Inventory.</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That’s it for Docker Compose, let’s move on to the last quick hit topic, how to clean up a Docker Host.</a:t>
            </a:r>
            <a:endParaRPr lang="en-US" i="1" dirty="0"/>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assume that Docker Desktop uses some amount of resources on our computer so we will cover how you can keep track of and manage Docker’s resource usage.</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commands which show you how much storage space your Images, Containers, and Volumes use:</a:t>
            </a:r>
          </a:p>
          <a:p>
            <a:pPr marL="171450" indent="-171450">
              <a:buFont typeface="Arial" panose="020B0604020202020204" pitchFamily="34" charset="0"/>
              <a:buChar char="•"/>
            </a:pPr>
            <a:r>
              <a:rPr lang="en-US" b="0" i="0" dirty="0"/>
              <a:t>The </a:t>
            </a:r>
            <a:r>
              <a:rPr lang="en-US" b="1" i="1" dirty="0"/>
              <a:t>docker system df</a:t>
            </a:r>
            <a:r>
              <a:rPr lang="en-US" b="0" i="1" dirty="0"/>
              <a:t> </a:t>
            </a:r>
            <a:r>
              <a:rPr lang="en-US" b="0" i="0" dirty="0"/>
              <a:t>command gives you a basic summary of storage usage and adding the </a:t>
            </a:r>
            <a:r>
              <a:rPr lang="en-US" b="1" i="1" dirty="0"/>
              <a:t>-v</a:t>
            </a:r>
            <a:r>
              <a:rPr lang="en-US" b="0" i="0" dirty="0"/>
              <a:t> flag gives you detailed usage information for each Image, Container, and Volume.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check that out in our terminal.</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t>
            </a:r>
            <a:r>
              <a:rPr lang="en-US" b="1" i="1" dirty="0"/>
              <a:t>docker system df </a:t>
            </a:r>
            <a:r>
              <a:rPr lang="en-US" b="0" i="0" dirty="0"/>
              <a:t>shows the total and active number of Images, Containers, and Volumes on the docker host plus the total disk space that each uses.</a:t>
            </a:r>
          </a:p>
          <a:p>
            <a:pPr marL="171450" indent="-171450">
              <a:buFont typeface="Arial" panose="020B0604020202020204" pitchFamily="34" charset="0"/>
              <a:buChar char="•"/>
            </a:pPr>
            <a:r>
              <a:rPr lang="en-US" b="0" i="0" dirty="0"/>
              <a:t>When we add the </a:t>
            </a:r>
            <a:r>
              <a:rPr lang="en-US" b="1" i="1" dirty="0"/>
              <a:t>-v </a:t>
            </a:r>
            <a:r>
              <a:rPr lang="en-US" b="0" i="0" dirty="0"/>
              <a:t>flag to the command, we see the amount of storage used by each individual item.</a:t>
            </a:r>
          </a:p>
          <a:p>
            <a:pPr marL="628650" lvl="1" indent="-171450">
              <a:buFont typeface="Arial" panose="020B0604020202020204" pitchFamily="34" charset="0"/>
              <a:buChar char="•"/>
            </a:pPr>
            <a:r>
              <a:rPr lang="en-US" b="0" i="0" dirty="0"/>
              <a:t>We need to scroll back a little bit to review all of the output.</a:t>
            </a:r>
          </a:p>
          <a:p>
            <a:pPr marL="628650" lvl="1"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We will come back to how we clean up Images, Containers, and Volumes that we no longer want shortly.</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75</a:t>
            </a:fld>
            <a:endParaRPr lang="en-US"/>
          </a:p>
        </p:txBody>
      </p:sp>
    </p:spTree>
    <p:extLst>
      <p:ext uri="{BB962C8B-B14F-4D97-AF65-F5344CB8AC3E}">
        <p14:creationId xmlns:p14="http://schemas.microsoft.com/office/powerpoint/2010/main" val="1292691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cleaning up I think it is helpful to know how to easily stop all running Containers; since we can’t delete Containers we don’t want if they are running.</a:t>
            </a:r>
          </a:p>
          <a:p>
            <a:pPr marL="171450" indent="-171450">
              <a:buFont typeface="Arial" panose="020B0604020202020204" pitchFamily="34" charset="0"/>
              <a:buChar char="•"/>
            </a:pPr>
            <a:r>
              <a:rPr lang="en-US" dirty="0"/>
              <a:t>The command </a:t>
            </a:r>
            <a:r>
              <a:rPr lang="en-US" b="1" i="1" dirty="0"/>
              <a:t>docker container stop $(docker container ls –q)</a:t>
            </a:r>
            <a:r>
              <a:rPr lang="en-US" b="0" i="0" dirty="0"/>
              <a:t>.</a:t>
            </a:r>
          </a:p>
          <a:p>
            <a:pPr marL="628650" lvl="1" indent="-171450">
              <a:buFont typeface="Arial" panose="020B0604020202020204" pitchFamily="34" charset="0"/>
              <a:buChar char="•"/>
            </a:pPr>
            <a:r>
              <a:rPr lang="en-US" b="0" i="0" dirty="0"/>
              <a:t>Lists all of the running Containers and passes the output to the </a:t>
            </a:r>
            <a:r>
              <a:rPr lang="en-US" b="1" i="1" dirty="0"/>
              <a:t>docker container stop</a:t>
            </a:r>
            <a:r>
              <a:rPr lang="en-US" b="0" i="0" dirty="0"/>
              <a:t> command, one line at a time, with the </a:t>
            </a:r>
            <a:r>
              <a:rPr lang="en-US" b="1" i="1" dirty="0"/>
              <a:t>-q </a:t>
            </a:r>
            <a:r>
              <a:rPr lang="en-US" b="0" i="0" dirty="0"/>
              <a:t>or </a:t>
            </a:r>
            <a:r>
              <a:rPr lang="en-US" b="0" i="1" dirty="0"/>
              <a:t>quiet </a:t>
            </a:r>
            <a:r>
              <a:rPr lang="en-US" b="0" i="0" dirty="0"/>
              <a:t>flag.</a:t>
            </a:r>
          </a:p>
          <a:p>
            <a:pPr marL="1085850" lvl="2" indent="-171450">
              <a:buFont typeface="Arial" panose="020B0604020202020204" pitchFamily="34" charset="0"/>
              <a:buChar char="•"/>
            </a:pPr>
            <a:r>
              <a:rPr lang="en-US" b="0" i="0" dirty="0"/>
              <a:t>This flag suppresses what is normally an excessive amount of text output.</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Back to our terminal to see how this looks.</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look at the Container inventory shows us a total of 8 running containers.</a:t>
            </a:r>
          </a:p>
          <a:p>
            <a:pPr marL="628650" lvl="1" indent="-171450">
              <a:buFont typeface="Arial" panose="020B0604020202020204" pitchFamily="34" charset="0"/>
              <a:buChar char="•"/>
            </a:pPr>
            <a:r>
              <a:rPr lang="en-US" dirty="0"/>
              <a:t>Instead of issuing 8 separate </a:t>
            </a:r>
            <a:r>
              <a:rPr lang="en-US" b="1" i="1" dirty="0"/>
              <a:t>docker container stop</a:t>
            </a:r>
            <a:r>
              <a:rPr lang="en-US" b="0" i="1" dirty="0"/>
              <a:t> </a:t>
            </a:r>
            <a:r>
              <a:rPr lang="en-US" b="0" i="0" dirty="0"/>
              <a:t>commands, let’s use the one command we just discussed.</a:t>
            </a:r>
          </a:p>
          <a:p>
            <a:pPr marL="628650" lvl="1" indent="-171450">
              <a:buFont typeface="Arial" panose="020B0604020202020204" pitchFamily="34" charset="0"/>
              <a:buChar char="•"/>
            </a:pPr>
            <a:r>
              <a:rPr lang="en-US" b="0" i="0" dirty="0"/>
              <a:t>It may take several seconds to stop each Container and Docker will output the Container ID of each Container it stops.</a:t>
            </a:r>
          </a:p>
          <a:p>
            <a:pPr marL="171450" lvl="0" indent="-171450">
              <a:buFont typeface="Arial" panose="020B0604020202020204" pitchFamily="34" charset="0"/>
              <a:buChar char="•"/>
            </a:pPr>
            <a:r>
              <a:rPr lang="en-US" b="0" i="0" dirty="0"/>
              <a:t>Afterwards, we check the Container inventory again to see there are now no running containers.</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77</a:t>
            </a:fld>
            <a:endParaRPr lang="en-US"/>
          </a:p>
        </p:txBody>
      </p:sp>
    </p:spTree>
    <p:extLst>
      <p:ext uri="{BB962C8B-B14F-4D97-AF65-F5344CB8AC3E}">
        <p14:creationId xmlns:p14="http://schemas.microsoft.com/office/powerpoint/2010/main" val="548741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all of our stopped containers, we use the command </a:t>
            </a:r>
            <a:r>
              <a:rPr lang="en-US" b="1" i="1" dirty="0"/>
              <a:t>docker container prune</a:t>
            </a:r>
            <a:r>
              <a:rPr lang="en-US" b="0" i="0" dirty="0"/>
              <a:t>.</a:t>
            </a:r>
          </a:p>
          <a:p>
            <a:pPr marL="171450" indent="-171450">
              <a:buFont typeface="Arial" panose="020B0604020202020204" pitchFamily="34" charset="0"/>
              <a:buChar char="•"/>
            </a:pPr>
            <a:r>
              <a:rPr lang="en-US" dirty="0"/>
              <a:t>Docker will ask you to confirm the action and then get rid of the stopped containers.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have a look…</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quickly check the Container inventory.</a:t>
            </a:r>
          </a:p>
          <a:p>
            <a:pPr marL="628650" lvl="1" indent="-171450">
              <a:buFont typeface="Arial" panose="020B0604020202020204" pitchFamily="34" charset="0"/>
              <a:buChar char="•"/>
            </a:pPr>
            <a:r>
              <a:rPr lang="en-US" dirty="0"/>
              <a:t>There are plenty of stopped containers so let’s get rid of them.</a:t>
            </a:r>
          </a:p>
          <a:p>
            <a:pPr marL="171450" lvl="0" indent="-171450">
              <a:buFont typeface="Arial" panose="020B0604020202020204" pitchFamily="34" charset="0"/>
              <a:buChar char="•"/>
            </a:pPr>
            <a:r>
              <a:rPr lang="en-US" dirty="0"/>
              <a:t>After we enter </a:t>
            </a:r>
            <a:r>
              <a:rPr lang="en-US" b="1" i="1" dirty="0"/>
              <a:t>docker container prune</a:t>
            </a:r>
            <a:r>
              <a:rPr lang="en-US" b="0" i="0" dirty="0"/>
              <a:t> we see Docker ask us to make sure we really want to do this.</a:t>
            </a:r>
          </a:p>
          <a:p>
            <a:pPr marL="628650" lvl="1" indent="-171450">
              <a:buFont typeface="Arial" panose="020B0604020202020204" pitchFamily="34" charset="0"/>
              <a:buChar char="•"/>
            </a:pPr>
            <a:r>
              <a:rPr lang="en-US" dirty="0"/>
              <a:t>Once we type </a:t>
            </a:r>
            <a:r>
              <a:rPr lang="en-US" b="1" dirty="0"/>
              <a:t>y</a:t>
            </a:r>
            <a:r>
              <a:rPr lang="en-US" b="0" dirty="0"/>
              <a:t> and press </a:t>
            </a:r>
            <a:r>
              <a:rPr lang="en-US" b="1" dirty="0"/>
              <a:t>Enter </a:t>
            </a:r>
            <a:r>
              <a:rPr lang="en-US" b="0" dirty="0"/>
              <a:t>or </a:t>
            </a:r>
            <a:r>
              <a:rPr lang="en-US" b="1" dirty="0"/>
              <a:t>Return</a:t>
            </a:r>
            <a:r>
              <a:rPr lang="en-US" b="0" dirty="0"/>
              <a:t>, Docker does the rest.</a:t>
            </a:r>
          </a:p>
          <a:p>
            <a:pPr marL="171450" lvl="0" indent="-171450">
              <a:buFont typeface="Arial" panose="020B0604020202020204" pitchFamily="34" charset="0"/>
              <a:buChar char="•"/>
            </a:pPr>
            <a:r>
              <a:rPr lang="en-US" b="0" dirty="0"/>
              <a:t>We recheck the Container inventory and see there are no longer any Containers on this Docker Host.</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Now that we cleaned up our Containers, let’s do some Image cleanup.</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79</a:t>
            </a:fld>
            <a:endParaRPr lang="en-US"/>
          </a:p>
        </p:txBody>
      </p:sp>
    </p:spTree>
    <p:extLst>
      <p:ext uri="{BB962C8B-B14F-4D97-AF65-F5344CB8AC3E}">
        <p14:creationId xmlns:p14="http://schemas.microsoft.com/office/powerpoint/2010/main" val="398535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time-to-time you will have </a:t>
            </a:r>
            <a:r>
              <a:rPr lang="en-US" i="1" dirty="0"/>
              <a:t>dangling</a:t>
            </a:r>
            <a:r>
              <a:rPr lang="en-US" i="0" dirty="0"/>
              <a:t> Images on your Docker Host.</a:t>
            </a:r>
          </a:p>
          <a:p>
            <a:pPr marL="171450" indent="-171450">
              <a:buFont typeface="Arial" panose="020B0604020202020204" pitchFamily="34" charset="0"/>
              <a:buChar char="•"/>
            </a:pPr>
            <a:r>
              <a:rPr lang="en-US" i="0" dirty="0"/>
              <a:t>When Docker Builds Images, it creates a temporary Image for each layer and attempts to delete the temporary Image after each layer completes the build process.</a:t>
            </a:r>
          </a:p>
          <a:p>
            <a:pPr marL="171450" indent="-171450">
              <a:buFont typeface="Arial" panose="020B0604020202020204" pitchFamily="34" charset="0"/>
              <a:buChar char="•"/>
            </a:pPr>
            <a:r>
              <a:rPr lang="en-US" i="0" dirty="0"/>
              <a:t>Sometimes, Docker can’t automatically delete those images so they appear in your Image inventory with the Repository and Tag value set to none </a:t>
            </a:r>
            <a:r>
              <a:rPr lang="en-US" b="1" i="0" dirty="0"/>
              <a:t>&lt;none&gt;</a:t>
            </a:r>
            <a:r>
              <a:rPr lang="en-US" b="0" i="0" dirty="0"/>
              <a:t>.</a:t>
            </a:r>
          </a:p>
          <a:p>
            <a:pPr marL="171450" indent="-171450">
              <a:buFont typeface="Arial" panose="020B0604020202020204" pitchFamily="34" charset="0"/>
              <a:buChar char="•"/>
            </a:pPr>
            <a:r>
              <a:rPr lang="en-US" b="0" i="0" dirty="0"/>
              <a:t>It’s easy enough to get rid of dangling Images.</a:t>
            </a:r>
          </a:p>
          <a:p>
            <a:pPr marL="628650" lvl="1" indent="-171450">
              <a:buFont typeface="Arial" panose="020B0604020202020204" pitchFamily="34" charset="0"/>
              <a:buChar char="•"/>
            </a:pPr>
            <a:r>
              <a:rPr lang="en-US" dirty="0"/>
              <a:t>Use the command </a:t>
            </a:r>
            <a:r>
              <a:rPr lang="en-US" b="1" i="1" dirty="0"/>
              <a:t>docker image prune</a:t>
            </a:r>
            <a:r>
              <a:rPr lang="en-US" b="0" i="0" dirty="0"/>
              <a:t> and they are gone.</a:t>
            </a:r>
          </a:p>
          <a:p>
            <a:pPr marL="0" lvl="0" indent="0">
              <a:buFont typeface="Arial" panose="020B0604020202020204" pitchFamily="34" charset="0"/>
              <a:buNone/>
            </a:pPr>
            <a:endParaRPr lang="en-US" b="0" i="0" dirty="0"/>
          </a:p>
          <a:p>
            <a:pPr marL="0" lvl="0" indent="0">
              <a:buFont typeface="Arial" panose="020B0604020202020204" pitchFamily="34" charset="0"/>
              <a:buNone/>
            </a:pPr>
            <a:r>
              <a:rPr lang="en-US" b="0" i="0" dirty="0"/>
              <a:t>Let’s try it out.</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check the Image inventory and see that we have one Image, the second in the list of Images, with </a:t>
            </a:r>
            <a:r>
              <a:rPr lang="en-US" b="1" dirty="0"/>
              <a:t>&lt;none&gt;</a:t>
            </a:r>
            <a:r>
              <a:rPr lang="en-US" b="0" dirty="0"/>
              <a:t> values for the Repository and Tag.</a:t>
            </a:r>
          </a:p>
          <a:p>
            <a:pPr marL="171450" indent="-171450">
              <a:buFont typeface="Arial" panose="020B0604020202020204" pitchFamily="34" charset="0"/>
              <a:buChar char="•"/>
            </a:pPr>
            <a:r>
              <a:rPr lang="en-US" b="0" dirty="0"/>
              <a:t>It’s easy enough to remove one dangling image with </a:t>
            </a:r>
            <a:r>
              <a:rPr lang="en-US" b="1" i="1" dirty="0"/>
              <a:t>docker image rm </a:t>
            </a:r>
            <a:r>
              <a:rPr lang="en-US" b="0" i="0" dirty="0"/>
              <a:t>and the Image ID.</a:t>
            </a:r>
          </a:p>
          <a:p>
            <a:pPr marL="628650" lvl="1" indent="-171450">
              <a:buFont typeface="Arial" panose="020B0604020202020204" pitchFamily="34" charset="0"/>
              <a:buChar char="•"/>
            </a:pPr>
            <a:r>
              <a:rPr lang="en-US" b="0" i="0" dirty="0"/>
              <a:t>However, if you have a bunch of dangling Images, it’s easier to:</a:t>
            </a:r>
          </a:p>
          <a:p>
            <a:pPr marL="1085850" lvl="2" indent="-171450">
              <a:buFont typeface="Arial" panose="020B0604020202020204" pitchFamily="34" charset="0"/>
              <a:buChar char="•"/>
            </a:pPr>
            <a:r>
              <a:rPr lang="en-US" b="0" i="0" dirty="0"/>
              <a:t>Type </a:t>
            </a:r>
            <a:r>
              <a:rPr lang="en-US" b="1" i="1" dirty="0"/>
              <a:t>docker image prune</a:t>
            </a:r>
            <a:r>
              <a:rPr lang="en-US" b="0" i="0" dirty="0"/>
              <a:t>.</a:t>
            </a:r>
            <a:endParaRPr lang="en-US" b="1" i="1" dirty="0"/>
          </a:p>
          <a:p>
            <a:pPr marL="1085850" lvl="2" indent="-171450">
              <a:buFont typeface="Arial" panose="020B0604020202020204" pitchFamily="34" charset="0"/>
              <a:buChar char="•"/>
            </a:pPr>
            <a:r>
              <a:rPr lang="en-US" b="0" i="0" dirty="0"/>
              <a:t>Confirm with the </a:t>
            </a:r>
            <a:r>
              <a:rPr lang="en-US" b="1" i="1" dirty="0"/>
              <a:t>y</a:t>
            </a:r>
            <a:r>
              <a:rPr lang="en-US" b="0" i="0" dirty="0"/>
              <a:t> key.</a:t>
            </a:r>
          </a:p>
          <a:p>
            <a:pPr marL="1085850" lvl="2" indent="-171450">
              <a:buFont typeface="Arial" panose="020B0604020202020204" pitchFamily="34" charset="0"/>
              <a:buChar char="•"/>
            </a:pPr>
            <a:r>
              <a:rPr lang="en-US" b="0" i="0" dirty="0"/>
              <a:t>And press the </a:t>
            </a:r>
            <a:r>
              <a:rPr lang="en-US" b="1" i="0" dirty="0"/>
              <a:t>Enter </a:t>
            </a:r>
            <a:r>
              <a:rPr lang="en-US" b="0" i="0" dirty="0"/>
              <a:t>or </a:t>
            </a:r>
            <a:r>
              <a:rPr lang="en-US" b="1" i="0" dirty="0"/>
              <a:t>Return </a:t>
            </a:r>
            <a:r>
              <a:rPr lang="en-US" b="0" i="0" dirty="0"/>
              <a:t>key.</a:t>
            </a:r>
          </a:p>
          <a:p>
            <a:pPr marL="171450" lvl="0" indent="-171450">
              <a:buFont typeface="Arial" panose="020B0604020202020204" pitchFamily="34" charset="0"/>
              <a:buChar char="•"/>
            </a:pPr>
            <a:r>
              <a:rPr lang="en-US" b="0" i="0" dirty="0"/>
              <a:t>Docker will do the rest and tell us how much space we reclaimed.</a:t>
            </a:r>
          </a:p>
          <a:p>
            <a:pPr marL="628650" lvl="1" indent="-171450">
              <a:buFont typeface="Arial" panose="020B0604020202020204" pitchFamily="34" charset="0"/>
              <a:buChar char="•"/>
            </a:pPr>
            <a:r>
              <a:rPr lang="en-US" b="0" i="0" dirty="0"/>
              <a:t>10.62 megabytes in this case.</a:t>
            </a:r>
          </a:p>
          <a:p>
            <a:pPr marL="171450" lvl="0" indent="-171450">
              <a:buFont typeface="Arial" panose="020B0604020202020204" pitchFamily="34" charset="0"/>
              <a:buChar char="•"/>
            </a:pPr>
            <a:r>
              <a:rPr lang="en-US" b="0" i="0" dirty="0"/>
              <a:t>When we recheck the Image inventory we no longer see any dangling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Lets do a bit of broad-scale Docker cleanup now.</a:t>
            </a:r>
          </a:p>
        </p:txBody>
      </p:sp>
      <p:sp>
        <p:nvSpPr>
          <p:cNvPr id="4" name="Slide Number Placeholder 3"/>
          <p:cNvSpPr>
            <a:spLocks noGrp="1"/>
          </p:cNvSpPr>
          <p:nvPr>
            <p:ph type="sldNum" sz="quarter" idx="5"/>
          </p:nvPr>
        </p:nvSpPr>
        <p:spPr/>
        <p:txBody>
          <a:bodyPr/>
          <a:lstStyle/>
          <a:p>
            <a:fld id="{020CF8D1-BA82-5045-ACF9-1AA42AD6A519}" type="slidenum">
              <a:rPr lang="en-US" smtClean="0"/>
              <a:t>81</a:t>
            </a:fld>
            <a:endParaRPr lang="en-US"/>
          </a:p>
        </p:txBody>
      </p:sp>
    </p:spTree>
    <p:extLst>
      <p:ext uri="{BB962C8B-B14F-4D97-AF65-F5344CB8AC3E}">
        <p14:creationId xmlns:p14="http://schemas.microsoft.com/office/powerpoint/2010/main" val="1378216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had to use individual commands, it would be a huge pain if we have to remove all of our:</a:t>
            </a:r>
          </a:p>
          <a:p>
            <a:pPr marL="628650" lvl="1" indent="-171450">
              <a:buFont typeface="Arial" panose="020B0604020202020204" pitchFamily="34" charset="0"/>
              <a:buChar char="•"/>
            </a:pPr>
            <a:r>
              <a:rPr lang="en-US" dirty="0"/>
              <a:t>Dangling Images.</a:t>
            </a:r>
          </a:p>
          <a:p>
            <a:pPr marL="628650" lvl="1" indent="-171450">
              <a:buFont typeface="Arial" panose="020B0604020202020204" pitchFamily="34" charset="0"/>
              <a:buChar char="•"/>
            </a:pPr>
            <a:r>
              <a:rPr lang="en-US" dirty="0"/>
              <a:t>Stopped Containers.</a:t>
            </a:r>
          </a:p>
          <a:p>
            <a:pPr marL="628650" lvl="1" indent="-171450">
              <a:buFont typeface="Arial" panose="020B0604020202020204" pitchFamily="34" charset="0"/>
              <a:buChar char="•"/>
            </a:pPr>
            <a:r>
              <a:rPr lang="en-US" dirty="0"/>
              <a:t>Unused Networks.</a:t>
            </a:r>
          </a:p>
          <a:p>
            <a:pPr marL="628650" lvl="1" indent="-171450">
              <a:buFont typeface="Arial" panose="020B0604020202020204" pitchFamily="34" charset="0"/>
              <a:buChar char="•"/>
            </a:pPr>
            <a:r>
              <a:rPr lang="en-US" dirty="0"/>
              <a:t>And Build Cache</a:t>
            </a:r>
          </a:p>
          <a:p>
            <a:pPr marL="171450" indent="-171450">
              <a:buFont typeface="Arial" panose="020B0604020202020204" pitchFamily="34" charset="0"/>
              <a:buChar char="•"/>
            </a:pPr>
            <a:r>
              <a:rPr lang="en-US" dirty="0"/>
              <a:t>Fortunately, we can use the </a:t>
            </a:r>
            <a:r>
              <a:rPr lang="en-US" b="1" i="1" dirty="0"/>
              <a:t>docker system prune</a:t>
            </a:r>
            <a:r>
              <a:rPr lang="en-US" b="0" i="0" dirty="0"/>
              <a:t> command and clean up all of those things at once.</a:t>
            </a:r>
          </a:p>
          <a:p>
            <a:pPr marL="171450" indent="-171450">
              <a:buFont typeface="Arial" panose="020B0604020202020204" pitchFamily="34" charset="0"/>
              <a:buChar char="•"/>
            </a:pPr>
            <a:r>
              <a:rPr lang="en-US" b="0" i="0" dirty="0"/>
              <a:t>If we want to clean up any unused Volumes along the way, we just add the </a:t>
            </a:r>
            <a:r>
              <a:rPr lang="en-US" b="1" i="1" dirty="0"/>
              <a:t>--volumes</a:t>
            </a:r>
            <a:r>
              <a:rPr lang="en-US" b="0" i="0" dirty="0"/>
              <a:t> flag to the command.</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Let’s run the system prune commands and see how much space we can recover.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check our Docker system resource usage with </a:t>
            </a:r>
            <a:r>
              <a:rPr lang="en-US" b="0" i="0" dirty="0"/>
              <a:t>the </a:t>
            </a:r>
            <a:r>
              <a:rPr lang="en-US" b="1" i="1" dirty="0"/>
              <a:t>docker system df</a:t>
            </a:r>
            <a:r>
              <a:rPr lang="en-US" b="0" i="0" dirty="0"/>
              <a:t> command.</a:t>
            </a:r>
          </a:p>
          <a:p>
            <a:pPr marL="171450" lvl="0" indent="-171450">
              <a:buFont typeface="Arial" panose="020B0604020202020204" pitchFamily="34" charset="0"/>
              <a:buChar char="•"/>
            </a:pPr>
            <a:r>
              <a:rPr lang="en-US" b="0" i="0" dirty="0"/>
              <a:t>There’s a bunch of stuff we can cleanup so let’s run </a:t>
            </a:r>
            <a:r>
              <a:rPr lang="en-US" b="1" i="1" dirty="0"/>
              <a:t>docker system prune --volumes</a:t>
            </a:r>
            <a:r>
              <a:rPr lang="en-US" b="0" i="0" dirty="0"/>
              <a:t> and see what the result is.</a:t>
            </a:r>
          </a:p>
          <a:p>
            <a:pPr marL="628650" lvl="1" indent="-171450">
              <a:buFont typeface="Arial" panose="020B0604020202020204" pitchFamily="34" charset="0"/>
              <a:buChar char="•"/>
            </a:pPr>
            <a:r>
              <a:rPr lang="en-US" b="0" i="0" dirty="0"/>
              <a:t>Docker will warn us about it will do once we confirm so let’s confirm.</a:t>
            </a:r>
          </a:p>
          <a:p>
            <a:pPr marL="628650" lvl="1" indent="-171450">
              <a:buFont typeface="Arial" panose="020B0604020202020204" pitchFamily="34" charset="0"/>
              <a:buChar char="•"/>
            </a:pPr>
            <a:r>
              <a:rPr lang="en-US" b="0" i="0" dirty="0"/>
              <a:t>Wow!  Docker cleaned out 1.259 gigabytes of old stuff for us; not bad.</a:t>
            </a:r>
          </a:p>
          <a:p>
            <a:pPr marL="171450" lvl="0" indent="-171450">
              <a:buFont typeface="Arial" panose="020B0604020202020204" pitchFamily="34" charset="0"/>
              <a:buChar char="•"/>
            </a:pPr>
            <a:r>
              <a:rPr lang="en-US" b="0" i="0" dirty="0"/>
              <a:t>When we recheck our Docker system resource usage, we see everything is gone except 8 images.</a:t>
            </a:r>
          </a:p>
          <a:p>
            <a:pPr marL="171450" lvl="0" indent="-171450">
              <a:buFont typeface="Arial" panose="020B0604020202020204" pitchFamily="34" charset="0"/>
              <a:buChar char="•"/>
            </a:pPr>
            <a:endParaRPr lang="en-US" b="0" i="0" dirty="0"/>
          </a:p>
          <a:p>
            <a:pPr marL="0" lvl="0" indent="0">
              <a:buFont typeface="Arial" panose="020B0604020202020204" pitchFamily="34" charset="0"/>
              <a:buNone/>
            </a:pPr>
            <a:r>
              <a:rPr lang="en-US" b="0" i="0" dirty="0"/>
              <a:t>For our last task of the presentation, let’s clean up those images.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83</a:t>
            </a:fld>
            <a:endParaRPr lang="en-US"/>
          </a:p>
        </p:txBody>
      </p:sp>
    </p:spTree>
    <p:extLst>
      <p:ext uri="{BB962C8B-B14F-4D97-AF65-F5344CB8AC3E}">
        <p14:creationId xmlns:p14="http://schemas.microsoft.com/office/powerpoint/2010/main" val="3311660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considers any Image without at least one associated container to be </a:t>
            </a:r>
            <a:r>
              <a:rPr lang="en-US" i="1" dirty="0"/>
              <a:t>unused</a:t>
            </a:r>
            <a:r>
              <a:rPr lang="en-US" b="1" i="0" dirty="0"/>
              <a:t>.</a:t>
            </a:r>
          </a:p>
          <a:p>
            <a:pPr marL="171450" indent="-171450">
              <a:buFont typeface="Arial" panose="020B0604020202020204" pitchFamily="34" charset="0"/>
              <a:buChar char="•"/>
            </a:pPr>
            <a:r>
              <a:rPr lang="en-US" b="0" i="0" dirty="0"/>
              <a:t>Unused Images might be hogging up space on your Docker Host unnecessarily.</a:t>
            </a:r>
          </a:p>
          <a:p>
            <a:pPr marL="171450" lvl="0" indent="-171450">
              <a:buFont typeface="Arial" panose="020B0604020202020204" pitchFamily="34" charset="0"/>
              <a:buChar char="•"/>
            </a:pPr>
            <a:r>
              <a:rPr lang="en-US" b="0" i="0" dirty="0"/>
              <a:t>To get rid of unused Images, we use the same command we learned to clean up </a:t>
            </a:r>
            <a:r>
              <a:rPr lang="en-US" b="0" i="1" dirty="0"/>
              <a:t>dangling </a:t>
            </a:r>
            <a:r>
              <a:rPr lang="en-US" b="0" i="0" dirty="0"/>
              <a:t>Images except we add the </a:t>
            </a:r>
            <a:r>
              <a:rPr lang="en-US" b="1" i="1" dirty="0"/>
              <a:t>-a</a:t>
            </a:r>
            <a:r>
              <a:rPr lang="en-US" b="0" i="0" dirty="0"/>
              <a:t> flag to tell Docker to remove all</a:t>
            </a:r>
            <a:r>
              <a:rPr lang="en-US" b="0" i="1" dirty="0"/>
              <a:t> </a:t>
            </a:r>
            <a:r>
              <a:rPr lang="en-US" b="0" i="0" dirty="0"/>
              <a:t>dangling </a:t>
            </a:r>
            <a:r>
              <a:rPr lang="en-US" b="0" i="1" dirty="0"/>
              <a:t>and </a:t>
            </a:r>
            <a:r>
              <a:rPr lang="en-US" b="0" i="0" u="none" dirty="0"/>
              <a:t>unused Images.</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0" i="0" u="none" dirty="0"/>
              <a:t>Let’s run this final command and clean up the rest of our Docker Host.</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Before we clean up our Images, let’s see what we have in our inventory.</a:t>
            </a:r>
          </a:p>
          <a:p>
            <a:pPr marL="628650" lvl="1" indent="-171450">
              <a:buFont typeface="Arial" panose="020B0604020202020204" pitchFamily="34" charset="0"/>
              <a:buChar char="•"/>
            </a:pPr>
            <a:r>
              <a:rPr lang="en-US" dirty="0"/>
              <a:t>We still have a bunch of Images so let’s get rid of anything that isn’t in use with the </a:t>
            </a:r>
            <a:r>
              <a:rPr lang="en-US" b="1" i="1" dirty="0"/>
              <a:t>docker system prune -a </a:t>
            </a:r>
            <a:r>
              <a:rPr lang="en-US" b="0" i="0" dirty="0"/>
              <a:t>command.</a:t>
            </a:r>
          </a:p>
          <a:p>
            <a:pPr marL="628650" lvl="1" indent="-171450">
              <a:buFont typeface="Arial" panose="020B0604020202020204" pitchFamily="34" charset="0"/>
              <a:buChar char="•"/>
            </a:pPr>
            <a:r>
              <a:rPr lang="en-US" b="0" i="0" dirty="0"/>
              <a:t>Docker will, again, remind us of what we are about to do and ask us to confirm that we really want to continue.</a:t>
            </a:r>
          </a:p>
          <a:p>
            <a:pPr marL="628650" lvl="1" indent="-171450">
              <a:buFont typeface="Arial" panose="020B0604020202020204" pitchFamily="34" charset="0"/>
              <a:buChar char="•"/>
            </a:pPr>
            <a:r>
              <a:rPr lang="en-US" b="0" i="0" dirty="0"/>
              <a:t>When we confirm, Docker gets to work.</a:t>
            </a:r>
          </a:p>
          <a:p>
            <a:pPr marL="171450" lvl="0" indent="-171450">
              <a:buFont typeface="Arial" panose="020B0604020202020204" pitchFamily="34" charset="0"/>
              <a:buChar char="•"/>
            </a:pPr>
            <a:r>
              <a:rPr lang="en-US" b="0" i="0" dirty="0"/>
              <a:t>Those Images must have been unused because we can see Docker recovered </a:t>
            </a:r>
            <a:r>
              <a:rPr lang="en-US" dirty="0"/>
              <a:t>2.562 gigabytes of storage space.</a:t>
            </a:r>
          </a:p>
          <a:p>
            <a:pPr marL="171450" lvl="0" indent="-171450">
              <a:buFont typeface="Arial" panose="020B0604020202020204" pitchFamily="34" charset="0"/>
              <a:buChar char="•"/>
            </a:pPr>
            <a:r>
              <a:rPr lang="en-US" dirty="0"/>
              <a:t>When we take one last look at our Image inventory we see there are no remaining Images.</a:t>
            </a:r>
          </a:p>
          <a:p>
            <a:pPr marL="628650" lvl="1" indent="-171450">
              <a:buFont typeface="Arial" panose="020B0604020202020204" pitchFamily="34" charset="0"/>
              <a:buChar char="•"/>
            </a:pPr>
            <a:r>
              <a:rPr lang="en-US" dirty="0"/>
              <a:t>Docker is squeaky clean and ready for our next project.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That’s enough learning for today.  Let’s wrap-up.</a:t>
            </a:r>
          </a:p>
        </p:txBody>
      </p:sp>
      <p:sp>
        <p:nvSpPr>
          <p:cNvPr id="4" name="Slide Number Placeholder 3"/>
          <p:cNvSpPr>
            <a:spLocks noGrp="1"/>
          </p:cNvSpPr>
          <p:nvPr>
            <p:ph type="sldNum" sz="quarter" idx="5"/>
          </p:nvPr>
        </p:nvSpPr>
        <p:spPr/>
        <p:txBody>
          <a:bodyPr/>
          <a:lstStyle/>
          <a:p>
            <a:fld id="{020CF8D1-BA82-5045-ACF9-1AA42AD6A519}" type="slidenum">
              <a:rPr lang="en-US" smtClean="0"/>
              <a:t>85</a:t>
            </a:fld>
            <a:endParaRPr lang="en-US"/>
          </a:p>
        </p:txBody>
      </p:sp>
    </p:spTree>
    <p:extLst>
      <p:ext uri="{BB962C8B-B14F-4D97-AF65-F5344CB8AC3E}">
        <p14:creationId xmlns:p14="http://schemas.microsoft.com/office/powerpoint/2010/main" val="4192401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close things out, I want to give you a quiz to check your learning plus a list of all of the resources I used to develop the material; in case you want to do more research on your own</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You can find a quiz here and I hope you think all of the questions are easy to answer now that you’ve been through this presentation.</a:t>
            </a:r>
          </a:p>
          <a:p>
            <a:endParaRPr lang="en-US" b="0" i="0" dirty="0"/>
          </a:p>
          <a:p>
            <a:r>
              <a:rPr lang="en-US" b="0" i="0" dirty="0"/>
              <a:t>If you are new to Docker, this was a lot of material so thanks for sticking with me.  You’re just took a big step away from being a CONE!</a:t>
            </a:r>
          </a:p>
        </p:txBody>
      </p:sp>
      <p:sp>
        <p:nvSpPr>
          <p:cNvPr id="4" name="Slide Number Placeholder 3"/>
          <p:cNvSpPr>
            <a:spLocks noGrp="1"/>
          </p:cNvSpPr>
          <p:nvPr>
            <p:ph type="sldNum" sz="quarter" idx="5"/>
          </p:nvPr>
        </p:nvSpPr>
        <p:spPr/>
        <p:txBody>
          <a:bodyPr/>
          <a:lstStyle/>
          <a:p>
            <a:fld id="{020CF8D1-BA82-5045-ACF9-1AA42AD6A519}" type="slidenum">
              <a:rPr lang="en-US" smtClean="0"/>
              <a:t>87</a:t>
            </a:fld>
            <a:endParaRPr lang="en-US"/>
          </a:p>
        </p:txBody>
      </p:sp>
    </p:spTree>
    <p:extLst>
      <p:ext uri="{BB962C8B-B14F-4D97-AF65-F5344CB8AC3E}">
        <p14:creationId xmlns:p14="http://schemas.microsoft.com/office/powerpoint/2010/main" val="48393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this is all of the material I used to build this course.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what I know is the result of the course I purchased from </a:t>
            </a:r>
            <a:r>
              <a:rPr lang="en-US" b="1" i="1" dirty="0" err="1"/>
              <a:t>diveintodocker.com</a:t>
            </a:r>
            <a:r>
              <a:rPr lang="en-US" b="0" i="0" dirty="0"/>
              <a:t>.  The material is fantastic and the instructor </a:t>
            </a:r>
            <a:r>
              <a:rPr lang="en-US" sz="1200" b="0" i="0" u="none" strike="noStrike" kern="1200" dirty="0">
                <a:solidFill>
                  <a:schemeClr val="tx1"/>
                </a:solidFill>
                <a:effectLst/>
                <a:latin typeface="+mn-lt"/>
                <a:ea typeface="+mn-ea"/>
                <a:cs typeface="+mn-cs"/>
              </a:rPr>
              <a:t>Nick </a:t>
            </a:r>
            <a:r>
              <a:rPr lang="en-US" sz="1200" b="0" i="0" u="none" strike="noStrike" kern="1200" dirty="0" err="1">
                <a:solidFill>
                  <a:schemeClr val="tx1"/>
                </a:solidFill>
                <a:effectLst/>
                <a:latin typeface="+mn-lt"/>
                <a:ea typeface="+mn-ea"/>
                <a:cs typeface="+mn-cs"/>
              </a:rPr>
              <a:t>Janetakis</a:t>
            </a:r>
            <a:r>
              <a:rPr lang="en-US" sz="1200" b="0" i="0" u="none" strike="noStrike" kern="1200" dirty="0">
                <a:solidFill>
                  <a:schemeClr val="tx1"/>
                </a:solidFill>
                <a:effectLst/>
                <a:latin typeface="+mn-lt"/>
                <a:ea typeface="+mn-ea"/>
                <a:cs typeface="+mn-cs"/>
              </a:rPr>
              <a:t> does a brilliant job of delivering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time I write this, the course if $49 and it’s a great investment to learn a lot about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88</a:t>
            </a:fld>
            <a:endParaRPr lang="en-US"/>
          </a:p>
        </p:txBody>
      </p:sp>
    </p:spTree>
    <p:extLst>
      <p:ext uri="{BB962C8B-B14F-4D97-AF65-F5344CB8AC3E}">
        <p14:creationId xmlns:p14="http://schemas.microsoft.com/office/powerpoint/2010/main" val="360555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very much for your time.  I welcome any feedback you would like to share whether it’s a comment, correction, pull request on the GitHub repo, or anything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you success with your Docker learning journey!</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4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7.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5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51.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6.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57.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58.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57.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9.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60.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1.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wwt.com/pages/hullt/devnet-quizzes/docker-fundamentals/"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2.jp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diveintodocker.com/" TargetMode="External"/><Relationship Id="rId4" Type="http://schemas.openxmlformats.org/officeDocument/2006/relationships/hyperlink" Target="https://en.wikipedia.org/wiki/OS-level_virtualiz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childTnLst>
                          </p:cTn>
                        </p:par>
                        <p:par>
                          <p:cTn id="39" fill="hold">
                            <p:stCondLst>
                              <p:cond delay="1000"/>
                            </p:stCondLst>
                            <p:childTnLst>
                              <p:par>
                                <p:cTn id="40" presetID="9"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par>
                          <p:cTn id="43" fill="hold">
                            <p:stCondLst>
                              <p:cond delay="1500"/>
                            </p:stCondLst>
                            <p:childTnLst>
                              <p:par>
                                <p:cTn id="44" presetID="22" presetClass="entr" presetSubtype="2"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par>
                          <p:cTn id="47" fill="hold">
                            <p:stCondLst>
                              <p:cond delay="2000"/>
                            </p:stCondLst>
                            <p:childTnLst>
                              <p:par>
                                <p:cTn id="48" presetID="9"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right)">
                                      <p:cBhvr>
                                        <p:cTn id="65" dur="500"/>
                                        <p:tgtEl>
                                          <p:spTgt spid="43"/>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childTnLst>
                          </p:cTn>
                        </p:par>
                        <p:par>
                          <p:cTn id="79" fill="hold">
                            <p:stCondLst>
                              <p:cond delay="1000"/>
                            </p:stCondLst>
                            <p:childTnLst>
                              <p:par>
                                <p:cTn id="80" presetID="22" presetClass="entr" presetSubtype="2"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right)">
                                      <p:cBhvr>
                                        <p:cTn id="82" dur="500"/>
                                        <p:tgtEl>
                                          <p:spTgt spid="61"/>
                                        </p:tgtEl>
                                      </p:cBhvr>
                                    </p:animEffect>
                                  </p:childTnLst>
                                </p:cTn>
                              </p:par>
                            </p:childTnLst>
                          </p:cTn>
                        </p:par>
                        <p:par>
                          <p:cTn id="83" fill="hold">
                            <p:stCondLst>
                              <p:cond delay="1500"/>
                            </p:stCondLst>
                            <p:childTnLst>
                              <p:par>
                                <p:cTn id="84" presetID="9" presetClass="entr" presetSubtype="0" fill="hold"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5222221" y="2801128"/>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233669"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4055692"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5222220" y="5420484"/>
            <a:ext cx="2756663"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122AE-FF9F-494A-824D-4E0AF8F9D4B4}"/>
              </a:ext>
            </a:extLst>
          </p:cNvPr>
          <p:cNvSpPr/>
          <p:nvPr/>
        </p:nvSpPr>
        <p:spPr>
          <a:xfrm>
            <a:off x="5247747" y="3050146"/>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3A70E66-CF81-724B-B735-114C5DEA0ED3}"/>
              </a:ext>
            </a:extLst>
          </p:cNvPr>
          <p:cNvGrpSpPr/>
          <p:nvPr/>
        </p:nvGrpSpPr>
        <p:grpSpPr>
          <a:xfrm>
            <a:off x="8345971" y="1557562"/>
            <a:ext cx="3179392" cy="4839725"/>
            <a:chOff x="8740213" y="1557562"/>
            <a:chExt cx="3179392" cy="4839725"/>
          </a:xfrm>
        </p:grpSpPr>
        <p:pic>
          <p:nvPicPr>
            <p:cNvPr id="18" name="Picture 17" descr="A screen shot of a computer&#10;&#10;Description automatically generated">
              <a:extLst>
                <a:ext uri="{FF2B5EF4-FFF2-40B4-BE49-F238E27FC236}">
                  <a16:creationId xmlns:a16="http://schemas.microsoft.com/office/drawing/2014/main" id="{D284AEDA-1771-414E-AFFD-2851D78E48A4}"/>
                </a:ext>
              </a:extLst>
            </p:cNvPr>
            <p:cNvPicPr>
              <a:picLocks noChangeAspect="1"/>
            </p:cNvPicPr>
            <p:nvPr/>
          </p:nvPicPr>
          <p:blipFill>
            <a:blip r:embed="rId5"/>
            <a:stretch>
              <a:fillRect/>
            </a:stretch>
          </p:blipFill>
          <p:spPr>
            <a:xfrm>
              <a:off x="8740213" y="4406151"/>
              <a:ext cx="2443667" cy="199113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050F4E9-C102-2840-A755-392F054F698D}"/>
                </a:ext>
              </a:extLst>
            </p:cNvPr>
            <p:cNvPicPr>
              <a:picLocks noChangeAspect="1"/>
            </p:cNvPicPr>
            <p:nvPr/>
          </p:nvPicPr>
          <p:blipFill>
            <a:blip r:embed="rId6"/>
            <a:stretch>
              <a:fillRect/>
            </a:stretch>
          </p:blipFill>
          <p:spPr>
            <a:xfrm>
              <a:off x="9162943" y="1557562"/>
              <a:ext cx="2756662" cy="3645173"/>
            </a:xfrm>
            <a:prstGeom prst="rect">
              <a:avLst/>
            </a:prstGeom>
          </p:spPr>
        </p:pic>
      </p:grpSp>
      <p:sp>
        <p:nvSpPr>
          <p:cNvPr id="20" name="Rectangle 19">
            <a:extLst>
              <a:ext uri="{FF2B5EF4-FFF2-40B4-BE49-F238E27FC236}">
                <a16:creationId xmlns:a16="http://schemas.microsoft.com/office/drawing/2014/main" id="{9853620B-996A-8342-B505-BD5E962C03BC}"/>
              </a:ext>
            </a:extLst>
          </p:cNvPr>
          <p:cNvSpPr/>
          <p:nvPr/>
        </p:nvSpPr>
        <p:spPr>
          <a:xfrm>
            <a:off x="8781463" y="3810074"/>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1C8C0F-573E-0F47-A1D6-06286829F0FB}"/>
              </a:ext>
            </a:extLst>
          </p:cNvPr>
          <p:cNvSpPr/>
          <p:nvPr/>
        </p:nvSpPr>
        <p:spPr>
          <a:xfrm>
            <a:off x="8781462" y="1850340"/>
            <a:ext cx="2731137"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1500"/>
                            </p:stCondLst>
                            <p:childTnLst>
                              <p:par>
                                <p:cTn id="35" presetID="9" presetClass="entr" presetSubtype="0" fill="hold" nodeType="after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500"/>
                            </p:stCondLst>
                            <p:childTnLst>
                              <p:par>
                                <p:cTn id="43" presetID="9"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3"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FF1D93-6DF8-7546-A963-834250CC5A6D}"/>
              </a:ext>
            </a:extLst>
          </p:cNvPr>
          <p:cNvSpPr/>
          <p:nvPr/>
        </p:nvSpPr>
        <p:spPr>
          <a:xfrm>
            <a:off x="354797" y="1580607"/>
            <a:ext cx="11271146" cy="233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348930" cy="523220"/>
          </a:xfrm>
          <a:prstGeom prst="rect">
            <a:avLst/>
          </a:prstGeom>
          <a:noFill/>
        </p:spPr>
        <p:txBody>
          <a:bodyPr wrap="none" rtlCol="0">
            <a:spAutoFit/>
          </a:bodyPr>
          <a:lstStyle/>
          <a:p>
            <a:r>
              <a:rPr lang="en-US" sz="2800" dirty="0">
                <a:solidFill>
                  <a:srgbClr val="FFFF00"/>
                </a:solidFill>
              </a:rPr>
              <a:t>LABEL version="1.0" \</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668877" cy="523220"/>
          </a:xfrm>
          <a:prstGeom prst="rect">
            <a:avLst/>
          </a:prstGeom>
          <a:noFill/>
        </p:spPr>
        <p:txBody>
          <a:bodyPr wrap="none" rtlCol="0">
            <a:spAutoFit/>
          </a:bodyPr>
          <a:lstStyle/>
          <a:p>
            <a:pPr lvl="1"/>
            <a:r>
              <a:rPr lang="en-US" sz="2800" dirty="0">
                <a:solidFill>
                  <a:srgbClr val="FFFF00"/>
                </a:solidFill>
              </a:rPr>
              <a:t>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5">
                                            <p:txEl>
                                              <p:pRg st="0" end="0"/>
                                            </p:txEl>
                                          </p:spTgt>
                                        </p:tgtEl>
                                        <p:attrNameLst>
                                          <p:attrName>style.visibility</p:attrName>
                                        </p:attrNameLst>
                                      </p:cBhvr>
                                      <p:to>
                                        <p:strVal val="visible"/>
                                      </p:to>
                                    </p:set>
                                    <p:animEffect transition="in" filter="dissolve">
                                      <p:cBhvr>
                                        <p:cTn id="6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199" y="1825625"/>
            <a:ext cx="10816525" cy="1817567"/>
          </a:xfrm>
        </p:spPr>
        <p:txBody>
          <a:bodyPr>
            <a:normAutofit/>
          </a:bodyPr>
          <a:lstStyle/>
          <a:p>
            <a:r>
              <a:rPr lang="en-US" dirty="0"/>
              <a:t>Specifies the </a:t>
            </a:r>
            <a:r>
              <a:rPr lang="en-US" dirty="0">
                <a:solidFill>
                  <a:srgbClr val="FFFF00"/>
                </a:solidFill>
              </a:rPr>
              <a:t>executable</a:t>
            </a:r>
            <a:r>
              <a:rPr lang="en-US" dirty="0"/>
              <a:t> for Containers to run at </a:t>
            </a:r>
            <a:r>
              <a:rPr lang="en-US" dirty="0">
                <a:solidFill>
                  <a:srgbClr val="FFFF00"/>
                </a:solidFill>
              </a:rPr>
              <a:t>startup </a:t>
            </a:r>
            <a:r>
              <a:rPr lang="en-US" dirty="0"/>
              <a:t>(</a:t>
            </a:r>
            <a:r>
              <a:rPr lang="en-US" dirty="0" err="1"/>
              <a:t>sh</a:t>
            </a:r>
            <a:r>
              <a:rPr lang="en-US" dirty="0"/>
              <a:t>, flask, etc.)</a:t>
            </a:r>
          </a:p>
          <a:p>
            <a:r>
              <a:rPr lang="en-US" dirty="0"/>
              <a:t>Only </a:t>
            </a:r>
            <a:r>
              <a:rPr lang="en-US" dirty="0">
                <a:solidFill>
                  <a:srgbClr val="FFFF00"/>
                </a:solidFill>
              </a:rPr>
              <a:t>one</a:t>
            </a:r>
            <a:r>
              <a:rPr lang="en-US" dirty="0"/>
              <a:t> CMD instruction allowed</a:t>
            </a:r>
          </a:p>
          <a:p>
            <a:r>
              <a:rPr lang="en-US" dirty="0"/>
              <a:t>The </a:t>
            </a:r>
            <a:r>
              <a:rPr lang="en-US" dirty="0">
                <a:solidFill>
                  <a:srgbClr val="FFFF00"/>
                </a:solidFill>
              </a:rPr>
              <a:t>Final </a:t>
            </a:r>
            <a:r>
              <a:rPr lang="en-US" dirty="0" err="1"/>
              <a:t>Dockerfile</a:t>
            </a:r>
            <a:r>
              <a:rPr lang="en-US" dirty="0"/>
              <a:t> instruction</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a:p>
            <a:r>
              <a:rPr lang="en-US" dirty="0"/>
              <a:t>List your Docker Images with the terminal command:</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dissolv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8366393"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common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Exit interactive terminal mode with the escape key sequence</a:t>
            </a:r>
          </a:p>
          <a:p>
            <a:pPr marL="457200" lvl="1" indent="0">
              <a:buNone/>
            </a:pPr>
            <a:r>
              <a:rPr lang="en-US" sz="2800" b="1" i="1" dirty="0">
                <a:solidFill>
                  <a:srgbClr val="FFFF00"/>
                </a:solidFill>
              </a:rPr>
              <a:t>control + p + q</a:t>
            </a:r>
            <a:endParaRPr lang="en-US" dirty="0"/>
          </a:p>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a:t>
            </a:r>
            <a:r>
              <a:rPr lang="en-US" sz="2800" b="1" i="1" dirty="0" err="1">
                <a:solidFill>
                  <a:srgbClr val="FFFF00"/>
                </a:solidFill>
              </a:rPr>
              <a:t>command_to_run</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 and provide results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a:t>
            </a:r>
            <a:r>
              <a:rPr lang="en-US" dirty="0"/>
              <a:t>and 2 x </a:t>
            </a:r>
            <a:r>
              <a:rPr lang="en-US" dirty="0">
                <a:solidFill>
                  <a:srgbClr val="7030A0"/>
                </a:solidFill>
              </a:rPr>
              <a:t>database </a:t>
            </a:r>
            <a:r>
              <a:rPr lang="en-US" dirty="0"/>
              <a:t>Containers</a:t>
            </a:r>
            <a:r>
              <a:rPr lang="en-US" dirty="0">
                <a:solidFill>
                  <a:srgbClr val="7030A0"/>
                </a:solidFill>
              </a:rPr>
              <a:t>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F0"/>
                </a:solidFill>
              </a:rPr>
              <a:t>create/deploy </a:t>
            </a:r>
            <a:r>
              <a:rPr lang="en-US" dirty="0"/>
              <a:t>and </a:t>
            </a:r>
            <a:r>
              <a:rPr lang="en-US" dirty="0">
                <a:solidFill>
                  <a:schemeClr val="accent2"/>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F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chemeClr val="accent2"/>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Containers, and Volumes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3"/>
              </a:rPr>
              <a:t>https://github.wwt.com/pages/hullt/devnet-quizzes/docker-fundamentals/</a:t>
            </a:r>
            <a:endParaRPr lang="en-US" dirty="0"/>
          </a:p>
        </p:txBody>
      </p:sp>
      <p:grpSp>
        <p:nvGrpSpPr>
          <p:cNvPr id="7" name="Group 6">
            <a:extLst>
              <a:ext uri="{FF2B5EF4-FFF2-40B4-BE49-F238E27FC236}">
                <a16:creationId xmlns:a16="http://schemas.microsoft.com/office/drawing/2014/main" id="{10FBFCC8-B90C-4A47-ACDE-BFE24E6AE138}"/>
              </a:ext>
            </a:extLst>
          </p:cNvPr>
          <p:cNvGrpSpPr/>
          <p:nvPr/>
        </p:nvGrpSpPr>
        <p:grpSpPr>
          <a:xfrm>
            <a:off x="3428288" y="1394749"/>
            <a:ext cx="5182312" cy="4068502"/>
            <a:chOff x="3428288" y="1394749"/>
            <a:chExt cx="5182312" cy="4068502"/>
          </a:xfrm>
        </p:grpSpPr>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4"/>
            <a:stretch>
              <a:fillRect/>
            </a:stretch>
          </p:blipFill>
          <p:spPr>
            <a:xfrm>
              <a:off x="3428288" y="1394749"/>
              <a:ext cx="5182312" cy="4068502"/>
            </a:xfrm>
            <a:prstGeom prst="rect">
              <a:avLst/>
            </a:prstGeom>
          </p:spPr>
        </p:pic>
        <p:pic>
          <p:nvPicPr>
            <p:cNvPr id="6" name="Picture 5" descr="A close up of a sign&#10;&#10;Description automatically generated">
              <a:extLst>
                <a:ext uri="{FF2B5EF4-FFF2-40B4-BE49-F238E27FC236}">
                  <a16:creationId xmlns:a16="http://schemas.microsoft.com/office/drawing/2014/main" id="{48563CBD-F027-9440-84B2-8F99AA06ABF7}"/>
                </a:ext>
              </a:extLst>
            </p:cNvPr>
            <p:cNvPicPr>
              <a:picLocks noChangeAspect="1"/>
            </p:cNvPicPr>
            <p:nvPr/>
          </p:nvPicPr>
          <p:blipFill>
            <a:blip r:embed="rId5"/>
            <a:stretch>
              <a:fillRect/>
            </a:stretch>
          </p:blipFill>
          <p:spPr>
            <a:xfrm rot="608778">
              <a:off x="7044199" y="3159057"/>
              <a:ext cx="302751" cy="474884"/>
            </a:xfrm>
            <a:prstGeom prst="rect">
              <a:avLst/>
            </a:prstGeom>
          </p:spPr>
        </p:pic>
      </p:grpSp>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3"/>
              </a:rPr>
              <a:t>https://docs.docker.com/install</a:t>
            </a:r>
          </a:p>
          <a:p>
            <a:r>
              <a:rPr lang="en-US" dirty="0">
                <a:hlinkClick r:id="rId3"/>
              </a:rPr>
              <a:t>https://docs.docker.com/engine/docker-overview</a:t>
            </a:r>
          </a:p>
          <a:p>
            <a:r>
              <a:rPr lang="en-US" dirty="0">
                <a:hlinkClick r:id="rId3"/>
              </a:rPr>
              <a:t>https://docs.docker.com/engine/reference/builder</a:t>
            </a:r>
          </a:p>
          <a:p>
            <a:r>
              <a:rPr lang="en-US" dirty="0">
                <a:hlinkClick r:id="rId3"/>
              </a:rPr>
              <a:t>https://docs.docker.com/engine/reference/commandline</a:t>
            </a:r>
          </a:p>
          <a:p>
            <a:r>
              <a:rPr lang="en-US" dirty="0">
                <a:hlinkClick r:id="rId3"/>
              </a:rPr>
              <a:t>https://docs.docker.com/network/</a:t>
            </a:r>
          </a:p>
          <a:p>
            <a:r>
              <a:rPr lang="en-US" dirty="0">
                <a:hlinkClick r:id="rId3"/>
              </a:rPr>
              <a:t>https://docs.docker.com/compose</a:t>
            </a:r>
          </a:p>
          <a:p>
            <a:r>
              <a:rPr lang="en-US" dirty="0">
                <a:hlinkClick r:id="rId3"/>
              </a:rPr>
              <a:t>https://en.wikipedia.org/wiki/Docker_%28software%29</a:t>
            </a:r>
            <a:endParaRPr lang="en-US" dirty="0"/>
          </a:p>
          <a:p>
            <a:r>
              <a:rPr lang="en-US" dirty="0">
                <a:hlinkClick r:id="rId4"/>
              </a:rPr>
              <a:t>https://en.wikipedia.org/wiki/OS-level_virtualization</a:t>
            </a:r>
            <a:endParaRPr lang="en-US" dirty="0"/>
          </a:p>
          <a:p>
            <a:r>
              <a:rPr lang="en-US" dirty="0">
                <a:hlinkClick r:id="rId5"/>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8375</TotalTime>
  <Words>17473</Words>
  <Application>Microsoft Macintosh PowerPoint</Application>
  <PresentationFormat>Widescreen</PresentationFormat>
  <Paragraphs>1429</Paragraphs>
  <Slides>90</Slides>
  <Notes>89</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260</cp:revision>
  <dcterms:created xsi:type="dcterms:W3CDTF">2020-02-11T00:22:44Z</dcterms:created>
  <dcterms:modified xsi:type="dcterms:W3CDTF">2020-03-18T00:00:00Z</dcterms:modified>
</cp:coreProperties>
</file>